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9" r:id="rId6"/>
  </p:sldMasterIdLst>
  <p:notesMasterIdLst>
    <p:notesMasterId r:id="rId39"/>
  </p:notesMasterIdLst>
  <p:sldIdLst>
    <p:sldId id="332" r:id="rId7"/>
    <p:sldId id="331" r:id="rId8"/>
    <p:sldId id="333" r:id="rId9"/>
    <p:sldId id="334" r:id="rId10"/>
    <p:sldId id="335" r:id="rId11"/>
    <p:sldId id="336" r:id="rId12"/>
    <p:sldId id="337" r:id="rId13"/>
    <p:sldId id="338" r:id="rId14"/>
    <p:sldId id="339" r:id="rId15"/>
    <p:sldId id="281" r:id="rId16"/>
    <p:sldId id="283" r:id="rId17"/>
    <p:sldId id="285" r:id="rId18"/>
    <p:sldId id="313" r:id="rId19"/>
    <p:sldId id="293" r:id="rId20"/>
    <p:sldId id="290" r:id="rId21"/>
    <p:sldId id="295" r:id="rId22"/>
    <p:sldId id="341" r:id="rId23"/>
    <p:sldId id="342" r:id="rId24"/>
    <p:sldId id="343" r:id="rId25"/>
    <p:sldId id="344" r:id="rId26"/>
    <p:sldId id="345" r:id="rId27"/>
    <p:sldId id="346" r:id="rId28"/>
    <p:sldId id="347" r:id="rId29"/>
    <p:sldId id="348" r:id="rId30"/>
    <p:sldId id="349" r:id="rId31"/>
    <p:sldId id="350" r:id="rId32"/>
    <p:sldId id="351" r:id="rId33"/>
    <p:sldId id="352" r:id="rId34"/>
    <p:sldId id="353" r:id="rId35"/>
    <p:sldId id="354" r:id="rId36"/>
    <p:sldId id="355" r:id="rId37"/>
    <p:sldId id="356" r:id="rId38"/>
  </p:sldIdLst>
  <p:sldSz cx="9144000" cy="5143500" type="screen16x9"/>
  <p:notesSz cx="936942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aise, Steven" initials="NS" lastIdx="3" clrIdx="0">
    <p:extLst/>
  </p:cmAuthor>
  <p:cmAuthor id="2" name="David Waldner" initials="DW" lastIdx="8" clrIdx="1">
    <p:extLst/>
  </p:cmAuthor>
  <p:cmAuthor id="3" name="Waldner, David (KYTC)" initials="DMW" lastIdx="17" clrIdx="2">
    <p:extLst/>
  </p:cmAuthor>
  <p:cmAuthor id="4" name="Lemon, Janelle" initials="LJ" lastIdx="4" clrIdx="3">
    <p:extLst/>
  </p:cmAuthor>
  <p:cmAuthor id="5" name=" " initials="" lastIdx="4" clrIdx="4">
    <p:extLst/>
  </p:cmAuthor>
  <p:cmAuthor id="6" name="Jennifer Burden" initials="JB"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496" autoAdjust="0"/>
  </p:normalViewPr>
  <p:slideViewPr>
    <p:cSldViewPr snapToGrid="0">
      <p:cViewPr>
        <p:scale>
          <a:sx n="100" d="100"/>
          <a:sy n="100" d="100"/>
        </p:scale>
        <p:origin x="-946" y="-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0084" cy="356357"/>
          </a:xfrm>
          <a:prstGeom prst="rect">
            <a:avLst/>
          </a:prstGeom>
        </p:spPr>
        <p:txBody>
          <a:bodyPr vert="horz" lIns="94119" tIns="47060" rIns="94119" bIns="47060" rtlCol="0"/>
          <a:lstStyle>
            <a:lvl1pPr algn="l">
              <a:defRPr sz="1200"/>
            </a:lvl1pPr>
          </a:lstStyle>
          <a:p>
            <a:endParaRPr lang="en-US"/>
          </a:p>
        </p:txBody>
      </p:sp>
      <p:sp>
        <p:nvSpPr>
          <p:cNvPr id="3" name="Date Placeholder 2"/>
          <p:cNvSpPr>
            <a:spLocks noGrp="1"/>
          </p:cNvSpPr>
          <p:nvPr>
            <p:ph type="dt" idx="1"/>
          </p:nvPr>
        </p:nvSpPr>
        <p:spPr>
          <a:xfrm>
            <a:off x="5307173" y="0"/>
            <a:ext cx="4060084" cy="356357"/>
          </a:xfrm>
          <a:prstGeom prst="rect">
            <a:avLst/>
          </a:prstGeom>
        </p:spPr>
        <p:txBody>
          <a:bodyPr vert="horz" lIns="94119" tIns="47060" rIns="94119" bIns="47060" rtlCol="0"/>
          <a:lstStyle>
            <a:lvl1pPr algn="r">
              <a:defRPr sz="1200"/>
            </a:lvl1pPr>
          </a:lstStyle>
          <a:p>
            <a:fld id="{B45D2278-C40E-4A88-9E5B-3204CAFFB112}" type="datetimeFigureOut">
              <a:rPr lang="en-US" smtClean="0"/>
              <a:t>12/14/2017</a:t>
            </a:fld>
            <a:endParaRPr lang="en-US"/>
          </a:p>
        </p:txBody>
      </p:sp>
      <p:sp>
        <p:nvSpPr>
          <p:cNvPr id="4" name="Slide Image Placeholder 3"/>
          <p:cNvSpPr>
            <a:spLocks noGrp="1" noRot="1" noChangeAspect="1"/>
          </p:cNvSpPr>
          <p:nvPr>
            <p:ph type="sldImg" idx="2"/>
          </p:nvPr>
        </p:nvSpPr>
        <p:spPr>
          <a:xfrm>
            <a:off x="2554288" y="887413"/>
            <a:ext cx="4260850" cy="2397125"/>
          </a:xfrm>
          <a:prstGeom prst="rect">
            <a:avLst/>
          </a:prstGeom>
          <a:noFill/>
          <a:ln w="12700">
            <a:solidFill>
              <a:prstClr val="black"/>
            </a:solidFill>
          </a:ln>
        </p:spPr>
        <p:txBody>
          <a:bodyPr vert="horz" lIns="94119" tIns="47060" rIns="94119" bIns="47060" rtlCol="0" anchor="ctr"/>
          <a:lstStyle/>
          <a:p>
            <a:endParaRPr lang="en-US"/>
          </a:p>
        </p:txBody>
      </p:sp>
      <p:sp>
        <p:nvSpPr>
          <p:cNvPr id="5" name="Notes Placeholder 4"/>
          <p:cNvSpPr>
            <a:spLocks noGrp="1"/>
          </p:cNvSpPr>
          <p:nvPr>
            <p:ph type="body" sz="quarter" idx="3"/>
          </p:nvPr>
        </p:nvSpPr>
        <p:spPr>
          <a:xfrm>
            <a:off x="936943" y="3418067"/>
            <a:ext cx="7495540" cy="2796599"/>
          </a:xfrm>
          <a:prstGeom prst="rect">
            <a:avLst/>
          </a:prstGeom>
        </p:spPr>
        <p:txBody>
          <a:bodyPr vert="horz" lIns="94119" tIns="47060" rIns="94119" bIns="4706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0084" cy="356356"/>
          </a:xfrm>
          <a:prstGeom prst="rect">
            <a:avLst/>
          </a:prstGeom>
        </p:spPr>
        <p:txBody>
          <a:bodyPr vert="horz" lIns="94119" tIns="47060" rIns="94119" bIns="47060" rtlCol="0" anchor="b"/>
          <a:lstStyle>
            <a:lvl1pPr algn="l">
              <a:defRPr sz="1200"/>
            </a:lvl1pPr>
          </a:lstStyle>
          <a:p>
            <a:endParaRPr lang="en-US"/>
          </a:p>
        </p:txBody>
      </p:sp>
      <p:sp>
        <p:nvSpPr>
          <p:cNvPr id="7" name="Slide Number Placeholder 6"/>
          <p:cNvSpPr>
            <a:spLocks noGrp="1"/>
          </p:cNvSpPr>
          <p:nvPr>
            <p:ph type="sldNum" sz="quarter" idx="5"/>
          </p:nvPr>
        </p:nvSpPr>
        <p:spPr>
          <a:xfrm>
            <a:off x="5307173" y="6746119"/>
            <a:ext cx="4060084" cy="356356"/>
          </a:xfrm>
          <a:prstGeom prst="rect">
            <a:avLst/>
          </a:prstGeom>
        </p:spPr>
        <p:txBody>
          <a:bodyPr vert="horz" lIns="94119" tIns="47060" rIns="94119" bIns="47060" rtlCol="0" anchor="b"/>
          <a:lstStyle>
            <a:lvl1pPr algn="r">
              <a:defRPr sz="1200"/>
            </a:lvl1pPr>
          </a:lstStyle>
          <a:p>
            <a:fld id="{47BBCD0E-6031-49D2-867C-18A4B56F8111}"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Question is more Who’s not involved?</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itchFamily="34" charset="0"/>
              </a:defRPr>
            </a:lvl1pPr>
            <a:lvl2pPr marL="702738" indent="-270283">
              <a:defRPr>
                <a:solidFill>
                  <a:schemeClr val="tx1"/>
                </a:solidFill>
                <a:latin typeface="Century Gothic" pitchFamily="34" charset="0"/>
              </a:defRPr>
            </a:lvl2pPr>
            <a:lvl3pPr marL="1081135" indent="-216227">
              <a:defRPr>
                <a:solidFill>
                  <a:schemeClr val="tx1"/>
                </a:solidFill>
                <a:latin typeface="Century Gothic" pitchFamily="34" charset="0"/>
              </a:defRPr>
            </a:lvl3pPr>
            <a:lvl4pPr marL="1513590" indent="-216227">
              <a:defRPr>
                <a:solidFill>
                  <a:schemeClr val="tx1"/>
                </a:solidFill>
                <a:latin typeface="Century Gothic" pitchFamily="34" charset="0"/>
              </a:defRPr>
            </a:lvl4pPr>
            <a:lvl5pPr marL="1946044" indent="-216227">
              <a:defRPr>
                <a:solidFill>
                  <a:schemeClr val="tx1"/>
                </a:solidFill>
                <a:latin typeface="Century Gothic" pitchFamily="34" charset="0"/>
              </a:defRPr>
            </a:lvl5pPr>
            <a:lvl6pPr marL="2378498" indent="-216227" fontAlgn="base">
              <a:spcBef>
                <a:spcPct val="0"/>
              </a:spcBef>
              <a:spcAft>
                <a:spcPct val="0"/>
              </a:spcAft>
              <a:defRPr>
                <a:solidFill>
                  <a:schemeClr val="tx1"/>
                </a:solidFill>
                <a:latin typeface="Century Gothic" pitchFamily="34" charset="0"/>
              </a:defRPr>
            </a:lvl6pPr>
            <a:lvl7pPr marL="2810952" indent="-216227" fontAlgn="base">
              <a:spcBef>
                <a:spcPct val="0"/>
              </a:spcBef>
              <a:spcAft>
                <a:spcPct val="0"/>
              </a:spcAft>
              <a:defRPr>
                <a:solidFill>
                  <a:schemeClr val="tx1"/>
                </a:solidFill>
                <a:latin typeface="Century Gothic" pitchFamily="34" charset="0"/>
              </a:defRPr>
            </a:lvl7pPr>
            <a:lvl8pPr marL="3243406" indent="-216227" fontAlgn="base">
              <a:spcBef>
                <a:spcPct val="0"/>
              </a:spcBef>
              <a:spcAft>
                <a:spcPct val="0"/>
              </a:spcAft>
              <a:defRPr>
                <a:solidFill>
                  <a:schemeClr val="tx1"/>
                </a:solidFill>
                <a:latin typeface="Century Gothic" pitchFamily="34" charset="0"/>
              </a:defRPr>
            </a:lvl8pPr>
            <a:lvl9pPr marL="3675860" indent="-216227" fontAlgn="base">
              <a:spcBef>
                <a:spcPct val="0"/>
              </a:spcBef>
              <a:spcAft>
                <a:spcPct val="0"/>
              </a:spcAft>
              <a:defRPr>
                <a:solidFill>
                  <a:schemeClr val="tx1"/>
                </a:solidFill>
                <a:latin typeface="Century Gothic"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3AF30F-3F64-4937-A6F5-E8C4671F0FB3}" type="slidenum">
              <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660480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2060"/>
                </a:solidFill>
              </a:rPr>
              <a:t>The first step is consultation. That is what we are doing today. The law specifically defines consultation and the law requires the federal government to reach out to people and organization that have an interest in the project. </a:t>
            </a:r>
          </a:p>
          <a:p>
            <a:endParaRPr lang="en-US" dirty="0">
              <a:solidFill>
                <a:srgbClr val="002060"/>
              </a:solidFill>
            </a:endParaRPr>
          </a:p>
          <a:p>
            <a:r>
              <a:rPr lang="en-US" dirty="0">
                <a:solidFill>
                  <a:srgbClr val="002060"/>
                </a:solidFill>
              </a:rPr>
              <a:t>Consultation is built on the principal of exchanging ideas about the projects effect on eligible historic properties, not simply providing information. This meeting is geared to CPs providing their input and ideas regarding the project and its impacts on the historic resources. Communication is KEY. Jeana and Gretchen have discussed how Metro has engaged with the community to have a conversation about what the BT of the future will look like. The Section 106 process is a consultation to help Metro understand those historic elements of the existing BT and the surrounding neighborhood that are important to you as a community. And to help Metro understand ways to celebrate and commemorate those historic values in the BT of the future. </a:t>
            </a:r>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12</a:t>
            </a:fld>
            <a:endParaRPr lang="en-US"/>
          </a:p>
        </p:txBody>
      </p:sp>
    </p:spTree>
    <p:extLst>
      <p:ext uri="{BB962C8B-B14F-4D97-AF65-F5344CB8AC3E}">
        <p14:creationId xmlns:p14="http://schemas.microsoft.com/office/powerpoint/2010/main" val="2400834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does Metro consult with? Many of your were specifically invited here as CP’s. Some Consulting Parties are designated as CP’s by right. This means they automatically are included as CPs and have certain rights and responsibilities in the process. For the current process, CPs by right are the ACHP, SHPO, Tribes that choose to Participate, and LMHA. Other consulting parties are groups and organizations with specific and definable interests in the process or the project. </a:t>
            </a:r>
          </a:p>
          <a:p>
            <a:endParaRPr lang="en-US" dirty="0"/>
          </a:p>
          <a:p>
            <a:r>
              <a:rPr lang="en-US" dirty="0"/>
              <a:t>As an attendee at this meeting, you were invited to participate in the process. Please let us know at the 106 table if there are other parties you think we should include. </a:t>
            </a:r>
          </a:p>
        </p:txBody>
      </p:sp>
      <p:sp>
        <p:nvSpPr>
          <p:cNvPr id="4" name="Slide Number Placeholder 3"/>
          <p:cNvSpPr>
            <a:spLocks noGrp="1"/>
          </p:cNvSpPr>
          <p:nvPr>
            <p:ph type="sldNum" sz="quarter" idx="10"/>
          </p:nvPr>
        </p:nvSpPr>
        <p:spPr/>
        <p:txBody>
          <a:bodyPr/>
          <a:lstStyle/>
          <a:p>
            <a:fld id="{47BBCD0E-6031-49D2-867C-18A4B56F8111}" type="slidenum">
              <a:rPr lang="en-US" smtClean="0"/>
              <a:t>13</a:t>
            </a:fld>
            <a:endParaRPr lang="en-US"/>
          </a:p>
        </p:txBody>
      </p:sp>
    </p:spTree>
    <p:extLst>
      <p:ext uri="{BB962C8B-B14F-4D97-AF65-F5344CB8AC3E}">
        <p14:creationId xmlns:p14="http://schemas.microsoft.com/office/powerpoint/2010/main" val="1505716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important job of a consulting party is to tell Metro why the historic properties here are important to you. You do this by providing comments on documents and by participating in the process. Many of you were invited here today as potential CPs. CP’s are organizations and individuals with a demonstrated interest, legal or economic, in the historic properties impacted by the project. </a:t>
            </a:r>
          </a:p>
        </p:txBody>
      </p:sp>
      <p:sp>
        <p:nvSpPr>
          <p:cNvPr id="4" name="Slide Number Placeholder 3"/>
          <p:cNvSpPr>
            <a:spLocks noGrp="1"/>
          </p:cNvSpPr>
          <p:nvPr>
            <p:ph type="sldNum" sz="quarter" idx="10"/>
          </p:nvPr>
        </p:nvSpPr>
        <p:spPr/>
        <p:txBody>
          <a:bodyPr/>
          <a:lstStyle/>
          <a:p>
            <a:fld id="{47BBCD0E-6031-49D2-867C-18A4B56F8111}" type="slidenum">
              <a:rPr lang="en-US" smtClean="0"/>
              <a:t>14</a:t>
            </a:fld>
            <a:endParaRPr lang="en-US"/>
          </a:p>
        </p:txBody>
      </p:sp>
    </p:spTree>
    <p:extLst>
      <p:ext uri="{BB962C8B-B14F-4D97-AF65-F5344CB8AC3E}">
        <p14:creationId xmlns:p14="http://schemas.microsoft.com/office/powerpoint/2010/main" val="1459496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identify historic properties that might be impacted by the project, we need to define the area that might be effected by the project, this is called the Area of Potential effect. Once the APE is defined, we can look within the APE for historic properties. This is one of the most confusing terms in the process, it refers to both historic and prehistoric resources. </a:t>
            </a:r>
          </a:p>
        </p:txBody>
      </p:sp>
      <p:sp>
        <p:nvSpPr>
          <p:cNvPr id="4" name="Slide Number Placeholder 3"/>
          <p:cNvSpPr>
            <a:spLocks noGrp="1"/>
          </p:cNvSpPr>
          <p:nvPr>
            <p:ph type="sldNum" sz="quarter" idx="10"/>
          </p:nvPr>
        </p:nvSpPr>
        <p:spPr/>
        <p:txBody>
          <a:bodyPr/>
          <a:lstStyle/>
          <a:p>
            <a:fld id="{47BBCD0E-6031-49D2-867C-18A4B56F8111}" type="slidenum">
              <a:rPr lang="en-US" smtClean="0"/>
              <a:t>15</a:t>
            </a:fld>
            <a:endParaRPr lang="en-US"/>
          </a:p>
        </p:txBody>
      </p:sp>
    </p:spTree>
    <p:extLst>
      <p:ext uri="{BB962C8B-B14F-4D97-AF65-F5344CB8AC3E}">
        <p14:creationId xmlns:p14="http://schemas.microsoft.com/office/powerpoint/2010/main" val="284148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properties are identified, they are evaluated to see if they are eligible for the NRHP. They will only be considered historic properties for the purpose of the 106 process if they are eligible for the NRHP. This does not mean that they are not important places, only that they do not meet the technical definition of a historic place. As rules of thumb, historic properties must have integrity, they must look enough like they did when originally built to convey their significance, AND they must meet at least one of the criterial of eligibility. They are usually more than 50 years old.  The criteria include: </a:t>
            </a:r>
          </a:p>
          <a:p>
            <a:endParaRPr lang="en-US" dirty="0"/>
          </a:p>
          <a:p>
            <a:r>
              <a:rPr lang="en-US" dirty="0"/>
              <a:t>So, we have defined our area of effect, we have identified our historic properties, now we move to step 3. </a:t>
            </a:r>
          </a:p>
        </p:txBody>
      </p:sp>
      <p:sp>
        <p:nvSpPr>
          <p:cNvPr id="4" name="Slide Number Placeholder 3"/>
          <p:cNvSpPr>
            <a:spLocks noGrp="1"/>
          </p:cNvSpPr>
          <p:nvPr>
            <p:ph type="sldNum" sz="quarter" idx="10"/>
          </p:nvPr>
        </p:nvSpPr>
        <p:spPr/>
        <p:txBody>
          <a:bodyPr/>
          <a:lstStyle/>
          <a:p>
            <a:fld id="{47BBCD0E-6031-49D2-867C-18A4B56F8111}" type="slidenum">
              <a:rPr lang="en-US" smtClean="0"/>
              <a:t>16</a:t>
            </a:fld>
            <a:endParaRPr lang="en-US"/>
          </a:p>
        </p:txBody>
      </p:sp>
    </p:spTree>
    <p:extLst>
      <p:ext uri="{BB962C8B-B14F-4D97-AF65-F5344CB8AC3E}">
        <p14:creationId xmlns:p14="http://schemas.microsoft.com/office/powerpoint/2010/main" val="3981066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identified historic properties, we need to decide if the project will actually have an effect on the properties. Sometimes you identify historic properties, but you determine that the project won’t effect the qualities that make those properties eligible for the National Register. Other times you identify historic properties, and the project will effect those qualities. In this case, your project will have an what is know as an adverse effect. What are some examples? </a:t>
            </a:r>
          </a:p>
        </p:txBody>
      </p:sp>
      <p:sp>
        <p:nvSpPr>
          <p:cNvPr id="4" name="Slide Number Placeholder 3"/>
          <p:cNvSpPr>
            <a:spLocks noGrp="1"/>
          </p:cNvSpPr>
          <p:nvPr>
            <p:ph type="sldNum" sz="quarter" idx="10"/>
          </p:nvPr>
        </p:nvSpPr>
        <p:spPr/>
        <p:txBody>
          <a:bodyPr/>
          <a:lstStyle/>
          <a:p>
            <a:fld id="{47BBCD0E-6031-49D2-867C-18A4B56F8111}" type="slidenum">
              <a:rPr lang="en-US" smtClean="0"/>
              <a:t>17</a:t>
            </a:fld>
            <a:endParaRPr lang="en-US"/>
          </a:p>
        </p:txBody>
      </p:sp>
    </p:spTree>
    <p:extLst>
      <p:ext uri="{BB962C8B-B14F-4D97-AF65-F5344CB8AC3E}">
        <p14:creationId xmlns:p14="http://schemas.microsoft.com/office/powerpoint/2010/main" val="3601681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BT project will have an adverse effect. Adverse effects can be either direct or indirect. These effects result directly in the loss of the properties historic qualities and, as a result, they diminish the communities ability to enjoy the historic character and qualities of the resource. If these qualities are lost, the federal agency is required to resolve or mitigate the adverse effect. Some examples of adverse effects are: </a:t>
            </a:r>
          </a:p>
        </p:txBody>
      </p:sp>
      <p:sp>
        <p:nvSpPr>
          <p:cNvPr id="4" name="Slide Number Placeholder 3"/>
          <p:cNvSpPr>
            <a:spLocks noGrp="1"/>
          </p:cNvSpPr>
          <p:nvPr>
            <p:ph type="sldNum" sz="quarter" idx="10"/>
          </p:nvPr>
        </p:nvSpPr>
        <p:spPr/>
        <p:txBody>
          <a:bodyPr/>
          <a:lstStyle/>
          <a:p>
            <a:fld id="{47BBCD0E-6031-49D2-867C-18A4B56F8111}" type="slidenum">
              <a:rPr lang="en-US" smtClean="0"/>
              <a:t>18</a:t>
            </a:fld>
            <a:endParaRPr lang="en-US"/>
          </a:p>
        </p:txBody>
      </p:sp>
    </p:spTree>
    <p:extLst>
      <p:ext uri="{BB962C8B-B14F-4D97-AF65-F5344CB8AC3E}">
        <p14:creationId xmlns:p14="http://schemas.microsoft.com/office/powerpoint/2010/main" val="3962567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Resolution of the effect is the federal governments way of making up for the loss of value that comes with the destruction of historic resources. While the community loses a resource, they will gain something else. </a:t>
            </a:r>
          </a:p>
          <a:p>
            <a:endParaRPr lang="en-US" dirty="0"/>
          </a:p>
          <a:p>
            <a:r>
              <a:rPr lang="en-US" dirty="0"/>
              <a:t>The resolution of these effects is written down in an agreement document that is signed by the agency and some of the consulting parties. We have a table dedicated to discussing options for resolving the effects of the project on historic resources in BT. </a:t>
            </a:r>
          </a:p>
        </p:txBody>
      </p:sp>
      <p:sp>
        <p:nvSpPr>
          <p:cNvPr id="4" name="Slide Number Placeholder 3"/>
          <p:cNvSpPr>
            <a:spLocks noGrp="1"/>
          </p:cNvSpPr>
          <p:nvPr>
            <p:ph type="sldNum" sz="quarter" idx="10"/>
          </p:nvPr>
        </p:nvSpPr>
        <p:spPr/>
        <p:txBody>
          <a:bodyPr/>
          <a:lstStyle/>
          <a:p>
            <a:fld id="{47BBCD0E-6031-49D2-867C-18A4B56F8111}" type="slidenum">
              <a:rPr lang="en-US" smtClean="0"/>
              <a:t>19</a:t>
            </a:fld>
            <a:endParaRPr lang="en-US"/>
          </a:p>
        </p:txBody>
      </p:sp>
    </p:spTree>
    <p:extLst>
      <p:ext uri="{BB962C8B-B14F-4D97-AF65-F5344CB8AC3E}">
        <p14:creationId xmlns:p14="http://schemas.microsoft.com/office/powerpoint/2010/main" val="393793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the steps! Where are we in this process for the BT project? </a:t>
            </a:r>
          </a:p>
          <a:p>
            <a:endParaRPr lang="en-US" dirty="0"/>
          </a:p>
          <a:p>
            <a:r>
              <a:rPr lang="en-US" dirty="0"/>
              <a:t>Step 1- Is starting formally for Section 106 now, but as discussed above, the project overall has included significant interaction with the community.  Parties invited to consult include KY SHPO, ACHP, Native American Tribes, Local preservation groups, neighborhood groups, BT residents</a:t>
            </a:r>
          </a:p>
          <a:p>
            <a:r>
              <a:rPr lang="en-US" dirty="0"/>
              <a:t>Step 2-Complete-Reports are on file or will be soon. A/H report is available for comment. All correspondence related to the record is also available. Archaeology report will be posted once we have received SHPO comments. </a:t>
            </a:r>
          </a:p>
          <a:p>
            <a:r>
              <a:rPr lang="en-US" dirty="0"/>
              <a:t>Step 3-LMG has already determined and SHPO has already concurred that the project will have an adverse effect on historic properties. </a:t>
            </a:r>
          </a:p>
          <a:p>
            <a:r>
              <a:rPr lang="en-US" dirty="0"/>
              <a:t>Step 4- Metro knows that there will be many effects that they cannot define yet. Thus, they are considering a Programmatic Agreement to help resolve the effects now and into the future. </a:t>
            </a:r>
          </a:p>
          <a:p>
            <a:endParaRPr lang="en-US" dirty="0"/>
          </a:p>
          <a:p>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20</a:t>
            </a:fld>
            <a:endParaRPr lang="en-US"/>
          </a:p>
        </p:txBody>
      </p:sp>
    </p:spTree>
    <p:extLst>
      <p:ext uri="{BB962C8B-B14F-4D97-AF65-F5344CB8AC3E}">
        <p14:creationId xmlns:p14="http://schemas.microsoft.com/office/powerpoint/2010/main" val="2431268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archaeologists and architectural historians associated with the projects </a:t>
            </a:r>
            <a:r>
              <a:rPr lang="en-US" dirty="0" smtClean="0"/>
              <a:t>were </a:t>
            </a:r>
            <a:r>
              <a:rPr lang="en-US" dirty="0"/>
              <a:t>at tables in the room and </a:t>
            </a:r>
            <a:r>
              <a:rPr lang="en-US" dirty="0" smtClean="0"/>
              <a:t>were</a:t>
            </a:r>
            <a:r>
              <a:rPr lang="en-US" baseline="0" dirty="0" smtClean="0"/>
              <a:t> able to</a:t>
            </a:r>
            <a:r>
              <a:rPr lang="en-US" dirty="0" smtClean="0"/>
              <a:t> </a:t>
            </a:r>
            <a:r>
              <a:rPr lang="en-US" dirty="0"/>
              <a:t>provide more details about each property impacted by the project. </a:t>
            </a:r>
          </a:p>
        </p:txBody>
      </p:sp>
      <p:sp>
        <p:nvSpPr>
          <p:cNvPr id="4" name="Slide Number Placeholder 3"/>
          <p:cNvSpPr>
            <a:spLocks noGrp="1"/>
          </p:cNvSpPr>
          <p:nvPr>
            <p:ph type="sldNum" sz="quarter" idx="10"/>
          </p:nvPr>
        </p:nvSpPr>
        <p:spPr/>
        <p:txBody>
          <a:bodyPr/>
          <a:lstStyle/>
          <a:p>
            <a:fld id="{47BBCD0E-6031-49D2-867C-18A4B56F8111}" type="slidenum">
              <a:rPr lang="en-US" smtClean="0"/>
              <a:t>21</a:t>
            </a:fld>
            <a:endParaRPr lang="en-US"/>
          </a:p>
        </p:txBody>
      </p:sp>
    </p:spTree>
    <p:extLst>
      <p:ext uri="{BB962C8B-B14F-4D97-AF65-F5344CB8AC3E}">
        <p14:creationId xmlns:p14="http://schemas.microsoft.com/office/powerpoint/2010/main" val="3944861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921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03284" lvl="1" indent="-238566"/>
            <a:r>
              <a:rPr lang="en-US" sz="2900" dirty="0"/>
              <a:t>Fire Department Headquarters-JFWR-11748 at the top of the map</a:t>
            </a:r>
          </a:p>
          <a:p>
            <a:pPr marL="1003284" lvl="1" indent="-238566"/>
            <a:r>
              <a:rPr lang="en-US" sz="2900" dirty="0"/>
              <a:t>St. Peters Church-JFWR-1749-NW corner</a:t>
            </a:r>
          </a:p>
          <a:p>
            <a:pPr marL="1003284" lvl="1" indent="-238566"/>
            <a:r>
              <a:rPr lang="en-US" sz="2900" dirty="0"/>
              <a:t>Merciful Savior Church-JFWR-1752-At the bottom of the map</a:t>
            </a:r>
          </a:p>
          <a:p>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22</a:t>
            </a:fld>
            <a:endParaRPr lang="en-US"/>
          </a:p>
        </p:txBody>
      </p:sp>
    </p:spTree>
    <p:extLst>
      <p:ext uri="{BB962C8B-B14F-4D97-AF65-F5344CB8AC3E}">
        <p14:creationId xmlns:p14="http://schemas.microsoft.com/office/powerpoint/2010/main" val="270809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all of BT, Baxter Community Center, and Baxter Park. Important because of the association with the BT neighborhood and community. Community center has a long history as a gathering place in the neighborhood. What are the elements of this historic place that are important to the community historically and why? What are the elements that should be celebrated and commemorated as we move forward with the project? </a:t>
            </a:r>
          </a:p>
        </p:txBody>
      </p:sp>
      <p:sp>
        <p:nvSpPr>
          <p:cNvPr id="4" name="Slide Number Placeholder 3"/>
          <p:cNvSpPr>
            <a:spLocks noGrp="1"/>
          </p:cNvSpPr>
          <p:nvPr>
            <p:ph type="sldNum" sz="quarter" idx="10"/>
          </p:nvPr>
        </p:nvSpPr>
        <p:spPr/>
        <p:txBody>
          <a:bodyPr/>
          <a:lstStyle/>
          <a:p>
            <a:fld id="{47BBCD0E-6031-49D2-867C-18A4B56F8111}" type="slidenum">
              <a:rPr lang="en-US" smtClean="0"/>
              <a:t>23</a:t>
            </a:fld>
            <a:endParaRPr lang="en-US"/>
          </a:p>
        </p:txBody>
      </p:sp>
    </p:spTree>
    <p:extLst>
      <p:ext uri="{BB962C8B-B14F-4D97-AF65-F5344CB8AC3E}">
        <p14:creationId xmlns:p14="http://schemas.microsoft.com/office/powerpoint/2010/main" val="140393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Baxter Square Park is both part of the new Historic District and it is an archaeological site. It is part of the district due to its long association with the BT neighborhood. The park was designated as African Americans only from 1924 into the 1960’s and has long been associated with the Beecher Terrace neighborhood.</a:t>
            </a:r>
          </a:p>
          <a:p>
            <a:endParaRPr lang="en-US" dirty="0"/>
          </a:p>
          <a:p>
            <a:r>
              <a:rPr lang="en-US" dirty="0"/>
              <a:t>The park was also an important place prior to the construction of the BT complex. Baxter Square is Louisville’s first public park, it was established in 1880. The map is from the Beers and </a:t>
            </a:r>
            <a:r>
              <a:rPr lang="en-US" dirty="0" err="1"/>
              <a:t>Lanagan’s</a:t>
            </a:r>
            <a:r>
              <a:rPr lang="en-US" dirty="0"/>
              <a:t> 1884 atlas of Louisville. The park was destroyed by a tornado in 1890 and  incorporated into a 1891 plan proposed by Frederick Law Olmsted for Louisville Parks and Parkways. The park plan was not completed until 1901. The park is named in honor of John Baxter, who was mayor wen the park was inaugurated. </a:t>
            </a:r>
          </a:p>
          <a:p>
            <a:endParaRPr lang="en-US" dirty="0"/>
          </a:p>
          <a:p>
            <a:r>
              <a:rPr lang="en-US" dirty="0"/>
              <a:t>In addition to its importance as a gathering place and as a park of the Olmsted designed parks system, Baxter Square sits on top of the first public burial ground In Louisville. Historic documents and maps tell us that the first cemetery was on Jefferson St. between 11</a:t>
            </a:r>
            <a:r>
              <a:rPr lang="en-US" baseline="30000" dirty="0"/>
              <a:t>th</a:t>
            </a:r>
            <a:r>
              <a:rPr lang="en-US" dirty="0"/>
              <a:t> and 12</a:t>
            </a:r>
            <a:r>
              <a:rPr lang="en-US" baseline="30000" dirty="0"/>
              <a:t>th</a:t>
            </a:r>
            <a:r>
              <a:rPr lang="en-US" dirty="0"/>
              <a:t> streets and was used as early as 1786. The cemetery was closed in 1820 and a second cemetery was set up 3 blocks west called the Western </a:t>
            </a:r>
            <a:r>
              <a:rPr lang="en-US" dirty="0" err="1"/>
              <a:t>Cementery</a:t>
            </a:r>
            <a:r>
              <a:rPr lang="en-US" dirty="0"/>
              <a:t>. </a:t>
            </a:r>
          </a:p>
        </p:txBody>
      </p:sp>
      <p:sp>
        <p:nvSpPr>
          <p:cNvPr id="4" name="Slide Number Placeholder 3"/>
          <p:cNvSpPr>
            <a:spLocks noGrp="1"/>
          </p:cNvSpPr>
          <p:nvPr>
            <p:ph type="sldNum" sz="quarter" idx="10"/>
          </p:nvPr>
        </p:nvSpPr>
        <p:spPr/>
        <p:txBody>
          <a:bodyPr/>
          <a:lstStyle/>
          <a:p>
            <a:fld id="{47BBCD0E-6031-49D2-867C-18A4B56F8111}" type="slidenum">
              <a:rPr lang="en-US" smtClean="0"/>
              <a:t>24</a:t>
            </a:fld>
            <a:endParaRPr lang="en-US"/>
          </a:p>
        </p:txBody>
      </p:sp>
    </p:spTree>
    <p:extLst>
      <p:ext uri="{BB962C8B-B14F-4D97-AF65-F5344CB8AC3E}">
        <p14:creationId xmlns:p14="http://schemas.microsoft.com/office/powerpoint/2010/main" val="585385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exact location of the cemetery is described in historic documents dating back as far as 1791. The records indicate that the cemetery is located directly below what is now designated as Baxter Square. It is likely that some of the earliest settlers in Louisville were buried in this cemetery. This map, made in 1873 but surveyed in 1855, show the cemetery as a Grave Yd. All of the historic documents indicate that the cemetery was confined to the area now occupied by Baxter Square Park. </a:t>
            </a:r>
          </a:p>
          <a:p>
            <a:endParaRPr lang="en-US" dirty="0"/>
          </a:p>
          <a:p>
            <a:r>
              <a:rPr lang="en-US" dirty="0"/>
              <a:t>Archaeological trenching in the park confirmed that intact graves were still present below the surface. </a:t>
            </a:r>
          </a:p>
        </p:txBody>
      </p:sp>
      <p:sp>
        <p:nvSpPr>
          <p:cNvPr id="4" name="Slide Number Placeholder 3"/>
          <p:cNvSpPr>
            <a:spLocks noGrp="1"/>
          </p:cNvSpPr>
          <p:nvPr>
            <p:ph type="sldNum" sz="quarter" idx="10"/>
          </p:nvPr>
        </p:nvSpPr>
        <p:spPr/>
        <p:txBody>
          <a:bodyPr/>
          <a:lstStyle/>
          <a:p>
            <a:fld id="{47BBCD0E-6031-49D2-867C-18A4B56F8111}" type="slidenum">
              <a:rPr lang="en-US" smtClean="0"/>
              <a:t>25</a:t>
            </a:fld>
            <a:endParaRPr lang="en-US"/>
          </a:p>
        </p:txBody>
      </p:sp>
    </p:spTree>
    <p:extLst>
      <p:ext uri="{BB962C8B-B14F-4D97-AF65-F5344CB8AC3E}">
        <p14:creationId xmlns:p14="http://schemas.microsoft.com/office/powerpoint/2010/main" val="92133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site encompasses all of the BT complex and includes a wide variety of historic neighborhoods that were there before the BT complex was built. Maps from the 1880s and 1890s show exactly where houses in the neighborhood were located, archaeological investigations showed that there are many intact remains of these neighborhoods still present. These neighborhood were traditionally African American, but records indicate many residents listed as “</a:t>
            </a:r>
            <a:r>
              <a:rPr lang="en-US" dirty="0" err="1"/>
              <a:t>mullato</a:t>
            </a:r>
            <a:r>
              <a:rPr lang="en-US" dirty="0"/>
              <a:t>” and a few Germans. Additional research is underway to understand each small neighborhood that existed below the current BT complex. </a:t>
            </a:r>
          </a:p>
        </p:txBody>
      </p:sp>
      <p:sp>
        <p:nvSpPr>
          <p:cNvPr id="4" name="Slide Number Placeholder 3"/>
          <p:cNvSpPr>
            <a:spLocks noGrp="1"/>
          </p:cNvSpPr>
          <p:nvPr>
            <p:ph type="sldNum" sz="quarter" idx="10"/>
          </p:nvPr>
        </p:nvSpPr>
        <p:spPr/>
        <p:txBody>
          <a:bodyPr/>
          <a:lstStyle/>
          <a:p>
            <a:fld id="{47BBCD0E-6031-49D2-867C-18A4B56F8111}" type="slidenum">
              <a:rPr lang="en-US" smtClean="0"/>
              <a:t>26</a:t>
            </a:fld>
            <a:endParaRPr lang="en-US"/>
          </a:p>
        </p:txBody>
      </p:sp>
    </p:spTree>
    <p:extLst>
      <p:ext uri="{BB962C8B-B14F-4D97-AF65-F5344CB8AC3E}">
        <p14:creationId xmlns:p14="http://schemas.microsoft.com/office/powerpoint/2010/main" val="2544414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St. Peter’s German Evangelical Church, Gothic Revival, constructed `1894-1895. Limestone, one of the most detailed buildings in Louisville by architectural firm of Clarke and Loomis. Congregation originated in 1847 to serve German population in west Louisville.  Listed in 1980 under criterion A and C. Significant for the German community under A. Can also argue it served BT and Russell after WW II. Survived urban renewal. </a:t>
            </a:r>
          </a:p>
          <a:p>
            <a:endParaRPr lang="en-US" dirty="0"/>
          </a:p>
          <a:p>
            <a:r>
              <a:rPr lang="en-US" dirty="0"/>
              <a:t>Temporary indirect adverse effect on the viewshed. Important community gathering place  with a multi-cultural, multi-generational congregation. </a:t>
            </a:r>
          </a:p>
        </p:txBody>
      </p:sp>
      <p:sp>
        <p:nvSpPr>
          <p:cNvPr id="4" name="Slide Number Placeholder 3"/>
          <p:cNvSpPr>
            <a:spLocks noGrp="1"/>
          </p:cNvSpPr>
          <p:nvPr>
            <p:ph type="sldNum" sz="quarter" idx="10"/>
          </p:nvPr>
        </p:nvSpPr>
        <p:spPr/>
        <p:txBody>
          <a:bodyPr/>
          <a:lstStyle/>
          <a:p>
            <a:fld id="{47BBCD0E-6031-49D2-867C-18A4B56F8111}" type="slidenum">
              <a:rPr lang="en-US" smtClean="0"/>
              <a:t>27</a:t>
            </a:fld>
            <a:endParaRPr lang="en-US"/>
          </a:p>
        </p:txBody>
      </p:sp>
    </p:spTree>
    <p:extLst>
      <p:ext uri="{BB962C8B-B14F-4D97-AF65-F5344CB8AC3E}">
        <p14:creationId xmlns:p14="http://schemas.microsoft.com/office/powerpoint/2010/main" val="646031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Constructed ca. 1912, Gothic Revival style. Eligible for the architecture, also played an important role in Louisville’s African-American community. Congregation originated with St. Mark’s African Church, a mission church dating to 1865. Adopted new name in 1873. Sponsored first African-American boy scout troop in Louisville and is on of Louisville’s oldest African American congregations. </a:t>
            </a:r>
          </a:p>
        </p:txBody>
      </p:sp>
      <p:sp>
        <p:nvSpPr>
          <p:cNvPr id="4" name="Slide Number Placeholder 3"/>
          <p:cNvSpPr>
            <a:spLocks noGrp="1"/>
          </p:cNvSpPr>
          <p:nvPr>
            <p:ph type="sldNum" sz="quarter" idx="10"/>
          </p:nvPr>
        </p:nvSpPr>
        <p:spPr/>
        <p:txBody>
          <a:bodyPr/>
          <a:lstStyle/>
          <a:p>
            <a:fld id="{47BBCD0E-6031-49D2-867C-18A4B56F8111}" type="slidenum">
              <a:rPr lang="en-US" smtClean="0"/>
              <a:t>28</a:t>
            </a:fld>
            <a:endParaRPr lang="en-US"/>
          </a:p>
        </p:txBody>
      </p:sp>
    </p:spTree>
    <p:extLst>
      <p:ext uri="{BB962C8B-B14F-4D97-AF65-F5344CB8AC3E}">
        <p14:creationId xmlns:p14="http://schemas.microsoft.com/office/powerpoint/2010/main" val="4064801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story limestone building. Built 1936-1937 on a design by Brinton Davis. Art Deco style with 6 bays. Cornice with narrow band of brass shields . Listed on the NRHP in 1980 under criterion C due to its Art Deco style and as part of the Works Project Administration. Also unique color of cornice. </a:t>
            </a:r>
          </a:p>
        </p:txBody>
      </p:sp>
      <p:sp>
        <p:nvSpPr>
          <p:cNvPr id="4" name="Slide Number Placeholder 3"/>
          <p:cNvSpPr>
            <a:spLocks noGrp="1"/>
          </p:cNvSpPr>
          <p:nvPr>
            <p:ph type="sldNum" sz="quarter" idx="10"/>
          </p:nvPr>
        </p:nvSpPr>
        <p:spPr/>
        <p:txBody>
          <a:bodyPr/>
          <a:lstStyle/>
          <a:p>
            <a:fld id="{47BBCD0E-6031-49D2-867C-18A4B56F8111}" type="slidenum">
              <a:rPr lang="en-US" smtClean="0"/>
              <a:t>29</a:t>
            </a:fld>
            <a:endParaRPr lang="en-US"/>
          </a:p>
        </p:txBody>
      </p:sp>
    </p:spTree>
    <p:extLst>
      <p:ext uri="{BB962C8B-B14F-4D97-AF65-F5344CB8AC3E}">
        <p14:creationId xmlns:p14="http://schemas.microsoft.com/office/powerpoint/2010/main" val="1286880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BBCD0E-6031-49D2-867C-18A4B56F8111}" type="slidenum">
              <a:rPr lang="en-US" smtClean="0"/>
              <a:t>30</a:t>
            </a:fld>
            <a:endParaRPr lang="en-US"/>
          </a:p>
        </p:txBody>
      </p:sp>
    </p:spTree>
    <p:extLst>
      <p:ext uri="{BB962C8B-B14F-4D97-AF65-F5344CB8AC3E}">
        <p14:creationId xmlns:p14="http://schemas.microsoft.com/office/powerpoint/2010/main" val="1356677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BBCD0E-6031-49D2-867C-18A4B56F8111}" type="slidenum">
              <a:rPr lang="en-US" smtClean="0"/>
              <a:t>31</a:t>
            </a:fld>
            <a:endParaRPr lang="en-US"/>
          </a:p>
        </p:txBody>
      </p:sp>
    </p:spTree>
    <p:extLst>
      <p:ext uri="{BB962C8B-B14F-4D97-AF65-F5344CB8AC3E}">
        <p14:creationId xmlns:p14="http://schemas.microsoft.com/office/powerpoint/2010/main" val="83480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4200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79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351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Subject to change.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54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BBCD0E-6031-49D2-867C-18A4B56F81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830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A7C66-E861-4F47-8E6B-733D02999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10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Historic Preservation Act became a law in 1966. It was passed following a period of intense economic and commercial development in the United States. This development included the construction, by the federal government, of a large number of infrastructure projects that were critical to support economic growth and vital to preserving national security. This development had many consequences. Among them was the destruction of many historic buildings and archaeological sites as well as the demolition or degradation of numerous historic districts. In response to the devastation to these historic resources, the NHPA was enacted with the goal of balancing the need for development with the strong desire expressed by the public to preserve important historic places. </a:t>
            </a:r>
          </a:p>
          <a:p>
            <a:endParaRPr lang="en-US" dirty="0"/>
          </a:p>
          <a:p>
            <a:r>
              <a:rPr lang="en-US" dirty="0"/>
              <a:t>Section 106 of the NHPA provides a mechanism for the federal government to balance these goals. And it specifically provides communities and interested individuals with the rights to participate in the conversation about how to balance these needs.  Section 106 of the NPHA reads:, let’s discuss these words and concepts more. </a:t>
            </a:r>
          </a:p>
          <a:p>
            <a:endParaRPr lang="en-US" dirty="0"/>
          </a:p>
        </p:txBody>
      </p:sp>
      <p:sp>
        <p:nvSpPr>
          <p:cNvPr id="4" name="Slide Number Placeholder 3"/>
          <p:cNvSpPr>
            <a:spLocks noGrp="1"/>
          </p:cNvSpPr>
          <p:nvPr>
            <p:ph type="sldNum" sz="quarter" idx="10"/>
          </p:nvPr>
        </p:nvSpPr>
        <p:spPr/>
        <p:txBody>
          <a:bodyPr/>
          <a:lstStyle/>
          <a:p>
            <a:fld id="{47BBCD0E-6031-49D2-867C-18A4B56F8111}" type="slidenum">
              <a:rPr lang="en-US" smtClean="0"/>
              <a:t>10</a:t>
            </a:fld>
            <a:endParaRPr lang="en-US"/>
          </a:p>
        </p:txBody>
      </p:sp>
    </p:spTree>
    <p:extLst>
      <p:ext uri="{BB962C8B-B14F-4D97-AF65-F5344CB8AC3E}">
        <p14:creationId xmlns:p14="http://schemas.microsoft.com/office/powerpoint/2010/main" val="338206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Section106 process has no predetermined outcomes. Every project is different, every outcome is distinct and specifically tailored to meet the needs to the community. The processes, is generally followed in a series of steps. Because Section 106 establishes a legal process, the steps required are legally defined.  A decision tree identifying these steps is provided at the 106 Process table. Let’s look at each step</a:t>
            </a:r>
          </a:p>
        </p:txBody>
      </p:sp>
      <p:sp>
        <p:nvSpPr>
          <p:cNvPr id="4" name="Slide Number Placeholder 3"/>
          <p:cNvSpPr>
            <a:spLocks noGrp="1"/>
          </p:cNvSpPr>
          <p:nvPr>
            <p:ph type="sldNum" sz="quarter" idx="10"/>
          </p:nvPr>
        </p:nvSpPr>
        <p:spPr/>
        <p:txBody>
          <a:bodyPr/>
          <a:lstStyle/>
          <a:p>
            <a:fld id="{47BBCD0E-6031-49D2-867C-18A4B56F8111}" type="slidenum">
              <a:rPr lang="en-US" smtClean="0"/>
              <a:t>11</a:t>
            </a:fld>
            <a:endParaRPr lang="en-US"/>
          </a:p>
        </p:txBody>
      </p:sp>
    </p:spTree>
    <p:extLst>
      <p:ext uri="{BB962C8B-B14F-4D97-AF65-F5344CB8AC3E}">
        <p14:creationId xmlns:p14="http://schemas.microsoft.com/office/powerpoint/2010/main" val="2442100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493536" y="1352550"/>
            <a:ext cx="7431264" cy="1600200"/>
          </a:xfrm>
          <a:prstGeom prst="rect">
            <a:avLst/>
          </a:prstGeom>
        </p:spPr>
        <p:txBody>
          <a:bodyPr/>
          <a:lstStyle>
            <a:lvl1pPr marL="0" indent="0">
              <a:buNone/>
              <a:defRPr sz="60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493536" y="3105150"/>
            <a:ext cx="2362200" cy="304800"/>
          </a:xfrm>
          <a:prstGeom prst="rect">
            <a:avLst/>
          </a:prstGeom>
        </p:spPr>
        <p:txBody>
          <a:bodyPr/>
          <a:lstStyle>
            <a:lvl1pPr marL="0" indent="0">
              <a:buNone/>
              <a:defRPr sz="140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2505605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276350"/>
            <a:ext cx="3657600"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4419600" y="1276350"/>
            <a:ext cx="3553752"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57912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2622415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428750"/>
            <a:ext cx="4114800" cy="30480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4572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5181600" y="209550"/>
            <a:ext cx="373380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23320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2057400" y="2114550"/>
            <a:ext cx="4572000" cy="914400"/>
          </a:xfrm>
          <a:prstGeom prst="rect">
            <a:avLst/>
          </a:prstGeom>
        </p:spPr>
        <p:txBody>
          <a:bodyPr anchor="ctr" anchorCtr="0"/>
          <a:lstStyle>
            <a:lvl1pPr marL="0" indent="0">
              <a:buNone/>
              <a:defRPr sz="48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212739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4767263"/>
            <a:ext cx="2457450" cy="273844"/>
          </a:xfrm>
          <a:prstGeom prst="rect">
            <a:avLst/>
          </a:prstGeom>
        </p:spPr>
        <p:txBody>
          <a:bodyPr vert="horz" lIns="91440" tIns="45720" rIns="91440" bIns="45720" rtlCol="0" anchor="ctr"/>
          <a:lstStyle>
            <a:lvl1pPr algn="l">
              <a:defRPr sz="1059">
                <a:solidFill>
                  <a:schemeClr val="accent3"/>
                </a:solidFill>
              </a:defRPr>
            </a:lvl1pPr>
          </a:lstStyle>
          <a:p>
            <a:fld id="{B1247ED7-29FE-4452-8EF9-AEE83BC1712A}" type="datetime1">
              <a:rPr lang="en-US" smtClean="0">
                <a:solidFill>
                  <a:srgbClr val="A5A5A5"/>
                </a:solidFill>
              </a:rPr>
              <a:pPr/>
              <a:t>12/14/2017</a:t>
            </a:fld>
            <a:endParaRPr lang="en-US" dirty="0">
              <a:solidFill>
                <a:srgbClr val="A5A5A5"/>
              </a:solidFill>
            </a:endParaRPr>
          </a:p>
        </p:txBody>
      </p:sp>
      <p:sp>
        <p:nvSpPr>
          <p:cNvPr id="7" name="Slide Number Placeholder 5"/>
          <p:cNvSpPr>
            <a:spLocks noGrp="1"/>
          </p:cNvSpPr>
          <p:nvPr>
            <p:ph type="sldNum" sz="quarter" idx="4"/>
          </p:nvPr>
        </p:nvSpPr>
        <p:spPr>
          <a:xfrm>
            <a:off x="6057900" y="4767263"/>
            <a:ext cx="2457450" cy="273844"/>
          </a:xfrm>
          <a:prstGeom prst="rect">
            <a:avLst/>
          </a:prstGeom>
        </p:spPr>
        <p:txBody>
          <a:bodyPr vert="horz" lIns="91440" tIns="45720" rIns="91440" bIns="45720" rtlCol="0" anchor="ctr"/>
          <a:lstStyle>
            <a:lvl1pPr algn="r">
              <a:defRPr sz="1059">
                <a:solidFill>
                  <a:schemeClr val="accent3"/>
                </a:solidFill>
              </a:defRPr>
            </a:lvl1pPr>
          </a:lstStyle>
          <a:p>
            <a:fld id="{10E4A4DB-036F-4816-A98C-42C4167E83C5}" type="slidenum">
              <a:rPr lang="en-US" smtClean="0">
                <a:solidFill>
                  <a:srgbClr val="A5A5A5"/>
                </a:solidFill>
              </a:rPr>
              <a:pPr/>
              <a:t>‹#›</a:t>
            </a:fld>
            <a:endParaRPr lang="en-US" dirty="0">
              <a:solidFill>
                <a:srgbClr val="A5A5A5"/>
              </a:solidFill>
            </a:endParaRPr>
          </a:p>
        </p:txBody>
      </p:sp>
      <p:sp>
        <p:nvSpPr>
          <p:cNvPr id="8" name="Rectangle 7"/>
          <p:cNvSpPr/>
          <p:nvPr userDrawn="1"/>
        </p:nvSpPr>
        <p:spPr>
          <a:xfrm>
            <a:off x="0" y="0"/>
            <a:ext cx="523374" cy="5143500"/>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183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493536" y="1352550"/>
            <a:ext cx="7431264" cy="1600200"/>
          </a:xfrm>
          <a:prstGeom prst="rect">
            <a:avLst/>
          </a:prstGeom>
        </p:spPr>
        <p:txBody>
          <a:bodyPr/>
          <a:lstStyle>
            <a:lvl1pPr marL="0" indent="0">
              <a:buNone/>
              <a:defRPr sz="60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493536" y="3105150"/>
            <a:ext cx="2362200" cy="304800"/>
          </a:xfrm>
          <a:prstGeom prst="rect">
            <a:avLst/>
          </a:prstGeom>
        </p:spPr>
        <p:txBody>
          <a:bodyPr/>
          <a:lstStyle>
            <a:lvl1pPr marL="0" indent="0">
              <a:buNone/>
              <a:defRPr sz="140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99365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04800" y="1809750"/>
            <a:ext cx="525780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304800" y="2495550"/>
            <a:ext cx="5334000" cy="838200"/>
          </a:xfrm>
          <a:prstGeom prst="rect">
            <a:avLst/>
          </a:prstGeom>
        </p:spPr>
        <p:txBody>
          <a:bodyPr/>
          <a:lstStyle>
            <a:lvl1pPr marL="0" indent="0">
              <a:buNone/>
              <a:defRPr sz="16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077253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81000" y="1657350"/>
            <a:ext cx="7010400" cy="1752600"/>
          </a:xfrm>
          <a:prstGeom prst="rect">
            <a:avLst/>
          </a:prstGeom>
        </p:spPr>
        <p:txBody>
          <a:bodyPr/>
          <a:lstStyle>
            <a:lvl1pPr marL="0" indent="0">
              <a:buNone/>
              <a:defRPr sz="500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57963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276350"/>
            <a:ext cx="3657600"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4419600" y="1276350"/>
            <a:ext cx="3553752"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rgbClr val="003054"/>
                </a:solidFill>
                <a:latin typeface="Arial" panose="020B0604020202020204" pitchFamily="34" charset="0"/>
              </a:rPr>
              <a:t>‹#›</a:t>
            </a:fld>
            <a:endParaRPr lang="en-US" sz="16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57912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404220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428750"/>
            <a:ext cx="4114800" cy="30480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rgbClr val="003054"/>
                </a:solidFill>
                <a:latin typeface="Arial" panose="020B0604020202020204" pitchFamily="34" charset="0"/>
              </a:rPr>
              <a:t>‹#›</a:t>
            </a:fld>
            <a:endParaRPr lang="en-US" sz="16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4572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5181600" y="209550"/>
            <a:ext cx="373380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61763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2057400" y="2114550"/>
            <a:ext cx="4572000" cy="914400"/>
          </a:xfrm>
          <a:prstGeom prst="rect">
            <a:avLst/>
          </a:prstGeom>
        </p:spPr>
        <p:txBody>
          <a:bodyPr anchor="ctr" anchorCtr="0"/>
          <a:lstStyle>
            <a:lvl1pPr marL="0" indent="0">
              <a:buNone/>
              <a:defRPr sz="48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303152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04800" y="1809750"/>
            <a:ext cx="525780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304800" y="2495550"/>
            <a:ext cx="5334000" cy="838200"/>
          </a:xfrm>
          <a:prstGeom prst="rect">
            <a:avLst/>
          </a:prstGeom>
        </p:spPr>
        <p:txBody>
          <a:bodyPr/>
          <a:lstStyle>
            <a:lvl1pPr marL="0" indent="0">
              <a:buNone/>
              <a:defRPr sz="16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3580741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4767263"/>
            <a:ext cx="2457450" cy="273844"/>
          </a:xfrm>
          <a:prstGeom prst="rect">
            <a:avLst/>
          </a:prstGeom>
        </p:spPr>
        <p:txBody>
          <a:bodyPr vert="horz" lIns="91440" tIns="45720" rIns="91440" bIns="45720" rtlCol="0" anchor="ctr"/>
          <a:lstStyle>
            <a:lvl1pPr algn="l">
              <a:defRPr sz="1059">
                <a:solidFill>
                  <a:schemeClr val="accent3"/>
                </a:solidFill>
              </a:defRPr>
            </a:lvl1pPr>
          </a:lstStyle>
          <a:p>
            <a:fld id="{B1247ED7-29FE-4452-8EF9-AEE83BC1712A}" type="datetime1">
              <a:rPr lang="en-US" smtClean="0">
                <a:solidFill>
                  <a:srgbClr val="A5A5A5"/>
                </a:solidFill>
              </a:rPr>
              <a:pPr/>
              <a:t>12/14/2017</a:t>
            </a:fld>
            <a:endParaRPr lang="en-US" dirty="0">
              <a:solidFill>
                <a:srgbClr val="A5A5A5"/>
              </a:solidFill>
            </a:endParaRPr>
          </a:p>
        </p:txBody>
      </p:sp>
      <p:sp>
        <p:nvSpPr>
          <p:cNvPr id="7" name="Slide Number Placeholder 5"/>
          <p:cNvSpPr>
            <a:spLocks noGrp="1"/>
          </p:cNvSpPr>
          <p:nvPr>
            <p:ph type="sldNum" sz="quarter" idx="4"/>
          </p:nvPr>
        </p:nvSpPr>
        <p:spPr>
          <a:xfrm>
            <a:off x="6057900" y="4767263"/>
            <a:ext cx="2457450" cy="273844"/>
          </a:xfrm>
          <a:prstGeom prst="rect">
            <a:avLst/>
          </a:prstGeom>
        </p:spPr>
        <p:txBody>
          <a:bodyPr vert="horz" lIns="91440" tIns="45720" rIns="91440" bIns="45720" rtlCol="0" anchor="ctr"/>
          <a:lstStyle>
            <a:lvl1pPr algn="r">
              <a:defRPr sz="1059">
                <a:solidFill>
                  <a:schemeClr val="accent3"/>
                </a:solidFill>
              </a:defRPr>
            </a:lvl1pPr>
          </a:lstStyle>
          <a:p>
            <a:fld id="{10E4A4DB-036F-4816-A98C-42C4167E83C5}" type="slidenum">
              <a:rPr lang="en-US" smtClean="0">
                <a:solidFill>
                  <a:srgbClr val="A5A5A5"/>
                </a:solidFill>
              </a:rPr>
              <a:pPr/>
              <a:t>‹#›</a:t>
            </a:fld>
            <a:endParaRPr lang="en-US" dirty="0">
              <a:solidFill>
                <a:srgbClr val="A5A5A5"/>
              </a:solidFill>
            </a:endParaRPr>
          </a:p>
        </p:txBody>
      </p:sp>
      <p:sp>
        <p:nvSpPr>
          <p:cNvPr id="8" name="Rectangle 7"/>
          <p:cNvSpPr/>
          <p:nvPr userDrawn="1"/>
        </p:nvSpPr>
        <p:spPr>
          <a:xfrm>
            <a:off x="0" y="0"/>
            <a:ext cx="523374" cy="5143500"/>
          </a:xfrm>
          <a:prstGeom prst="rect">
            <a:avLst/>
          </a:prstGeom>
          <a:solidFill>
            <a:schemeClr val="bg1"/>
          </a:solidFill>
          <a:ln>
            <a:solidFill>
              <a:schemeClr val="bg1"/>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7064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81000" y="1657350"/>
            <a:ext cx="7010400" cy="1752600"/>
          </a:xfrm>
          <a:prstGeom prst="rect">
            <a:avLst/>
          </a:prstGeom>
        </p:spPr>
        <p:txBody>
          <a:bodyPr/>
          <a:lstStyle>
            <a:lvl1pPr marL="0" indent="0">
              <a:buNone/>
              <a:defRPr sz="500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42176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276350"/>
            <a:ext cx="3657600"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0" name="Text Placeholder 10"/>
          <p:cNvSpPr>
            <a:spLocks noGrp="1"/>
          </p:cNvSpPr>
          <p:nvPr>
            <p:ph type="body" sz="quarter" idx="12" hasCustomPrompt="1"/>
          </p:nvPr>
        </p:nvSpPr>
        <p:spPr>
          <a:xfrm>
            <a:off x="4419600" y="1276350"/>
            <a:ext cx="3553752" cy="32004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5791200" cy="6096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Tree>
    <p:extLst>
      <p:ext uri="{BB962C8B-B14F-4D97-AF65-F5344CB8AC3E}">
        <p14:creationId xmlns:p14="http://schemas.microsoft.com/office/powerpoint/2010/main" val="1707865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_2 Column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10"/>
          <p:cNvSpPr>
            <a:spLocks noGrp="1"/>
          </p:cNvSpPr>
          <p:nvPr>
            <p:ph type="body" sz="quarter" idx="11" hasCustomPrompt="1"/>
          </p:nvPr>
        </p:nvSpPr>
        <p:spPr>
          <a:xfrm>
            <a:off x="381000" y="1428750"/>
            <a:ext cx="4114800" cy="3048000"/>
          </a:xfrm>
          <a:prstGeom prst="rect">
            <a:avLst/>
          </a:prstGeom>
        </p:spPr>
        <p:txBody>
          <a:bodyPr>
            <a:normAutofit/>
          </a:bodyPr>
          <a:lstStyle>
            <a:lvl1pPr marL="0" marR="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83" baseline="0">
                <a:solidFill>
                  <a:srgbClr val="003054"/>
                </a:solidFill>
                <a:latin typeface="Arial" panose="020B0604020202020204" pitchFamily="34" charset="0"/>
              </a:defRPr>
            </a:lvl1pPr>
          </a:lstStyle>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lvl="0"/>
            <a:endParaRPr lang="en-US"/>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0"/>
            <a:r>
              <a:rPr lang="en-US"/>
              <a:t>Lorem ipsum dolor sit </a:t>
            </a:r>
            <a:r>
              <a:rPr lang="en-US" err="1"/>
              <a:t>amet</a:t>
            </a:r>
            <a:r>
              <a:rPr lang="en-US"/>
              <a:t>, </a:t>
            </a:r>
            <a:r>
              <a:rPr lang="en-US" err="1"/>
              <a:t>conse</a:t>
            </a:r>
            <a:r>
              <a:rPr lang="en-US"/>
              <a:t> </a:t>
            </a:r>
            <a:r>
              <a:rPr lang="en-US" err="1"/>
              <a:t>ctetur</a:t>
            </a:r>
            <a:r>
              <a:rPr lang="en-US"/>
              <a:t> </a:t>
            </a:r>
            <a:r>
              <a:rPr lang="en-US" err="1"/>
              <a:t>adipiscing</a:t>
            </a:r>
            <a:r>
              <a:rPr lang="en-US"/>
              <a:t> </a:t>
            </a:r>
            <a:r>
              <a:rPr lang="en-US" err="1"/>
              <a:t>elit</a:t>
            </a:r>
            <a:r>
              <a:rPr lang="en-US"/>
              <a:t>.</a:t>
            </a:r>
          </a:p>
          <a:p>
            <a:pPr marL="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11" name="TextBox 10"/>
          <p:cNvSpPr txBox="1"/>
          <p:nvPr userDrawn="1"/>
        </p:nvSpPr>
        <p:spPr>
          <a:xfrm>
            <a:off x="304800" y="4552950"/>
            <a:ext cx="457200" cy="276999"/>
          </a:xfrm>
          <a:prstGeom prst="rect">
            <a:avLst/>
          </a:prstGeom>
          <a:noFill/>
        </p:spPr>
        <p:txBody>
          <a:bodyPr wrap="square" rtlCol="0">
            <a:spAutoFit/>
          </a:bodyPr>
          <a:lstStyle/>
          <a:p>
            <a:fld id="{37572A6F-AC21-4472-86A3-0B54FAF165BF}" type="slidenum">
              <a:rPr lang="en-US" sz="1200" b="1" i="0" baseline="0" smtClean="0">
                <a:solidFill>
                  <a:srgbClr val="003054"/>
                </a:solidFill>
                <a:latin typeface="Arial" panose="020B0604020202020204" pitchFamily="34" charset="0"/>
              </a:rPr>
              <a:t>‹#›</a:t>
            </a:fld>
            <a:endParaRPr lang="en-US" sz="1200" b="1" i="0" baseline="0">
              <a:solidFill>
                <a:srgbClr val="003054"/>
              </a:solidFill>
              <a:latin typeface="Arial" panose="020B0604020202020204" pitchFamily="34" charset="0"/>
            </a:endParaRPr>
          </a:p>
        </p:txBody>
      </p:sp>
      <p:sp>
        <p:nvSpPr>
          <p:cNvPr id="13" name="Text Placeholder 12"/>
          <p:cNvSpPr>
            <a:spLocks noGrp="1"/>
          </p:cNvSpPr>
          <p:nvPr>
            <p:ph type="body" sz="quarter" idx="13" hasCustomPrompt="1"/>
          </p:nvPr>
        </p:nvSpPr>
        <p:spPr>
          <a:xfrm>
            <a:off x="381000" y="514350"/>
            <a:ext cx="4572000" cy="762000"/>
          </a:xfrm>
          <a:prstGeom prst="rect">
            <a:avLst/>
          </a:prstGeom>
        </p:spPr>
        <p:txBody>
          <a:bodyPr/>
          <a:lstStyle>
            <a:lvl1pPr marL="0" indent="0">
              <a:buNone/>
              <a:defRPr b="1" i="0" baseline="0">
                <a:solidFill>
                  <a:srgbClr val="003054"/>
                </a:solidFill>
                <a:latin typeface="Arial Black" panose="020B0A04020102020204" pitchFamily="34" charset="0"/>
              </a:defRPr>
            </a:lvl1pPr>
          </a:lstStyle>
          <a:p>
            <a:pPr lvl="0"/>
            <a:r>
              <a:rPr lang="en-US" b="1" i="0" baseline="0">
                <a:solidFill>
                  <a:srgbClr val="003054"/>
                </a:solidFill>
                <a:latin typeface="Arial Black" panose="020B0A04020102020204" pitchFamily="34" charset="0"/>
              </a:rPr>
              <a:t>Slide header</a:t>
            </a:r>
            <a:endParaRPr lang="en-US"/>
          </a:p>
        </p:txBody>
      </p:sp>
      <p:sp>
        <p:nvSpPr>
          <p:cNvPr id="3" name="Picture Placeholder 2"/>
          <p:cNvSpPr>
            <a:spLocks noGrp="1"/>
          </p:cNvSpPr>
          <p:nvPr>
            <p:ph type="pic" sz="quarter" idx="14"/>
          </p:nvPr>
        </p:nvSpPr>
        <p:spPr>
          <a:xfrm>
            <a:off x="5181600" y="209550"/>
            <a:ext cx="3733800" cy="4724400"/>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118349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2057400" y="2114550"/>
            <a:ext cx="4572000" cy="914400"/>
          </a:xfrm>
          <a:prstGeom prst="rect">
            <a:avLst/>
          </a:prstGeom>
        </p:spPr>
        <p:txBody>
          <a:bodyPr anchor="ctr" anchorCtr="0"/>
          <a:lstStyle>
            <a:lvl1pPr marL="0" indent="0">
              <a:buNone/>
              <a:defRPr sz="4800" b="1" i="0" cap="all" baseline="0">
                <a:solidFill>
                  <a:schemeClr val="bg1"/>
                </a:solidFill>
                <a:latin typeface="Arial Black" panose="020B0A04020102020204" pitchFamily="34" charset="0"/>
              </a:defRPr>
            </a:lvl1pPr>
          </a:lstStyle>
          <a:p>
            <a:pPr lvl="0"/>
            <a:r>
              <a:rPr lang="en-US"/>
              <a:t>Thank you</a:t>
            </a:r>
          </a:p>
        </p:txBody>
      </p:sp>
    </p:spTree>
    <p:extLst>
      <p:ext uri="{BB962C8B-B14F-4D97-AF65-F5344CB8AC3E}">
        <p14:creationId xmlns:p14="http://schemas.microsoft.com/office/powerpoint/2010/main" val="759658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493536" y="1352550"/>
            <a:ext cx="7431264" cy="1600200"/>
          </a:xfrm>
          <a:prstGeom prst="rect">
            <a:avLst/>
          </a:prstGeom>
        </p:spPr>
        <p:txBody>
          <a:bodyPr/>
          <a:lstStyle>
            <a:lvl1pPr marL="0" indent="0">
              <a:buNone/>
              <a:defRPr sz="6000" b="1" i="0" cap="all" baseline="0">
                <a:solidFill>
                  <a:schemeClr val="bg1"/>
                </a:solidFill>
                <a:latin typeface="Arial Black" panose="020B0A04020102020204" pitchFamily="34" charset="0"/>
              </a:defRPr>
            </a:lvl1pPr>
          </a:lstStyle>
          <a:p>
            <a:pPr lvl="0"/>
            <a:r>
              <a:rPr lang="en-US"/>
              <a:t>headline</a:t>
            </a:r>
          </a:p>
        </p:txBody>
      </p:sp>
      <p:sp>
        <p:nvSpPr>
          <p:cNvPr id="11" name="Text Placeholder 10"/>
          <p:cNvSpPr>
            <a:spLocks noGrp="1"/>
          </p:cNvSpPr>
          <p:nvPr>
            <p:ph type="body" sz="quarter" idx="11" hasCustomPrompt="1"/>
          </p:nvPr>
        </p:nvSpPr>
        <p:spPr>
          <a:xfrm>
            <a:off x="493536" y="3105150"/>
            <a:ext cx="2362200" cy="304800"/>
          </a:xfrm>
          <a:prstGeom prst="rect">
            <a:avLst/>
          </a:prstGeom>
        </p:spPr>
        <p:txBody>
          <a:bodyPr/>
          <a:lstStyle>
            <a:lvl1pPr marL="0" indent="0">
              <a:buNone/>
              <a:defRPr sz="1400" cap="all" baseline="0">
                <a:solidFill>
                  <a:schemeClr val="bg1"/>
                </a:solidFill>
                <a:latin typeface="Arial" panose="020B0604020202020204" pitchFamily="34" charset="0"/>
              </a:defRPr>
            </a:lvl1pPr>
          </a:lstStyle>
          <a:p>
            <a:pPr lvl="0"/>
            <a:r>
              <a:rPr lang="en-US"/>
              <a:t>Presenter name</a:t>
            </a:r>
          </a:p>
        </p:txBody>
      </p:sp>
    </p:spTree>
    <p:extLst>
      <p:ext uri="{BB962C8B-B14F-4D97-AF65-F5344CB8AC3E}">
        <p14:creationId xmlns:p14="http://schemas.microsoft.com/office/powerpoint/2010/main" val="410812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duction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04800" y="1809750"/>
            <a:ext cx="5257800" cy="533400"/>
          </a:xfrm>
          <a:prstGeom prst="rect">
            <a:avLst/>
          </a:prstGeom>
        </p:spPr>
        <p:txBody>
          <a:bodyPr/>
          <a:lstStyle>
            <a:lvl1pPr marL="0" indent="0">
              <a:buNone/>
              <a:defRPr b="1" i="0" cap="all" baseline="0">
                <a:solidFill>
                  <a:schemeClr val="bg1"/>
                </a:solidFill>
                <a:latin typeface="Arial Black" panose="020B0A04020102020204" pitchFamily="34" charset="0"/>
              </a:defRPr>
            </a:lvl1pPr>
          </a:lstStyle>
          <a:p>
            <a:pPr lvl="0"/>
            <a:r>
              <a:rPr lang="en-US"/>
              <a:t>Introduction slide</a:t>
            </a:r>
          </a:p>
        </p:txBody>
      </p:sp>
      <p:sp>
        <p:nvSpPr>
          <p:cNvPr id="11" name="Text Placeholder 10"/>
          <p:cNvSpPr>
            <a:spLocks noGrp="1"/>
          </p:cNvSpPr>
          <p:nvPr>
            <p:ph type="body" sz="quarter" idx="11" hasCustomPrompt="1"/>
          </p:nvPr>
        </p:nvSpPr>
        <p:spPr>
          <a:xfrm>
            <a:off x="304800" y="2495550"/>
            <a:ext cx="5334000" cy="838200"/>
          </a:xfrm>
          <a:prstGeom prst="rect">
            <a:avLst/>
          </a:prstGeom>
        </p:spPr>
        <p:txBody>
          <a:bodyPr/>
          <a:lstStyle>
            <a:lvl1pPr marL="0" indent="0">
              <a:buNone/>
              <a:defRPr sz="1600" baseline="0">
                <a:solidFill>
                  <a:schemeClr val="bg1"/>
                </a:solidFill>
                <a:latin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a:t>
            </a:r>
            <a:r>
              <a:rPr lang="en-US"/>
              <a:t> </a:t>
            </a:r>
            <a:r>
              <a:rPr lang="en-US" err="1"/>
              <a:t>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p>
        </p:txBody>
      </p:sp>
      <p:sp>
        <p:nvSpPr>
          <p:cNvPr id="12" name="TextBox 11"/>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126930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Placeholder 8"/>
          <p:cNvSpPr>
            <a:spLocks noGrp="1"/>
          </p:cNvSpPr>
          <p:nvPr>
            <p:ph type="body" sz="quarter" idx="10" hasCustomPrompt="1"/>
          </p:nvPr>
        </p:nvSpPr>
        <p:spPr>
          <a:xfrm>
            <a:off x="381000" y="1657350"/>
            <a:ext cx="7010400" cy="1752600"/>
          </a:xfrm>
          <a:prstGeom prst="rect">
            <a:avLst/>
          </a:prstGeom>
        </p:spPr>
        <p:txBody>
          <a:bodyPr/>
          <a:lstStyle>
            <a:lvl1pPr marL="0" indent="0">
              <a:buNone/>
              <a:defRPr sz="5000" b="1" i="0" cap="all" baseline="0">
                <a:solidFill>
                  <a:schemeClr val="bg1"/>
                </a:solidFill>
                <a:latin typeface="Arial Black" panose="020B0A04020102020204" pitchFamily="34" charset="0"/>
              </a:defRPr>
            </a:lvl1pPr>
          </a:lstStyle>
          <a:p>
            <a:pPr lvl="0"/>
            <a:r>
              <a:rPr lang="en-US"/>
              <a:t>Divider text</a:t>
            </a:r>
          </a:p>
        </p:txBody>
      </p:sp>
      <p:sp>
        <p:nvSpPr>
          <p:cNvPr id="10" name="TextBox 9"/>
          <p:cNvSpPr txBox="1"/>
          <p:nvPr userDrawn="1"/>
        </p:nvSpPr>
        <p:spPr>
          <a:xfrm>
            <a:off x="304800" y="4552950"/>
            <a:ext cx="457200" cy="338554"/>
          </a:xfrm>
          <a:prstGeom prst="rect">
            <a:avLst/>
          </a:prstGeom>
          <a:noFill/>
        </p:spPr>
        <p:txBody>
          <a:bodyPr wrap="square" rtlCol="0">
            <a:spAutoFit/>
          </a:bodyPr>
          <a:lstStyle/>
          <a:p>
            <a:fld id="{37572A6F-AC21-4472-86A3-0B54FAF165BF}" type="slidenum">
              <a:rPr lang="en-US" sz="1600" b="1" i="0" baseline="0" smtClean="0">
                <a:solidFill>
                  <a:schemeClr val="bg1"/>
                </a:solidFill>
                <a:latin typeface="Arial" panose="020B0604020202020204" pitchFamily="34" charset="0"/>
              </a:rPr>
              <a:t>‹#›</a:t>
            </a:fld>
            <a:endParaRPr lang="en-US" sz="1600" b="1" i="0" baseline="0">
              <a:solidFill>
                <a:schemeClr val="bg1"/>
              </a:solidFill>
              <a:latin typeface="Arial" panose="020B0604020202020204" pitchFamily="34" charset="0"/>
            </a:endParaRPr>
          </a:p>
        </p:txBody>
      </p:sp>
    </p:spTree>
    <p:extLst>
      <p:ext uri="{BB962C8B-B14F-4D97-AF65-F5344CB8AC3E}">
        <p14:creationId xmlns:p14="http://schemas.microsoft.com/office/powerpoint/2010/main" val="1589986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01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7" r:id="rId4"/>
    <p:sldLayoutId id="2147483660" r:id="rId5"/>
    <p:sldLayoutId id="2147483659"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8211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0151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23.jpeg"/><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0">
              <a:schemeClr val="accent1">
                <a:lumMod val="45000"/>
                <a:lumOff val="55000"/>
              </a:schemeClr>
            </a:gs>
            <a:gs pos="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535" y="1291494"/>
            <a:ext cx="8022503" cy="2027752"/>
          </a:xfrm>
        </p:spPr>
        <p:txBody>
          <a:bodyPr/>
          <a:lstStyle/>
          <a:p>
            <a:r>
              <a:rPr lang="en-US" sz="4000" dirty="0"/>
              <a:t>Section 106 Consulting Parties Meeting</a:t>
            </a:r>
          </a:p>
          <a:p>
            <a:r>
              <a:rPr lang="en-US" sz="1800" dirty="0"/>
              <a:t>December 11, 2017</a:t>
            </a:r>
          </a:p>
        </p:txBody>
      </p:sp>
      <p:sp>
        <p:nvSpPr>
          <p:cNvPr id="3" name="Text Placeholder 2"/>
          <p:cNvSpPr>
            <a:spLocks noGrp="1"/>
          </p:cNvSpPr>
          <p:nvPr>
            <p:ph type="body" sz="quarter" idx="11"/>
          </p:nvPr>
        </p:nvSpPr>
        <p:spPr>
          <a:xfrm>
            <a:off x="493536" y="3105150"/>
            <a:ext cx="5237230" cy="1081260"/>
          </a:xfrm>
        </p:spPr>
        <p:txBody>
          <a:bodyPr/>
          <a:lstStyle/>
          <a:p>
            <a:r>
              <a:rPr lang="en-US" sz="1200" dirty="0">
                <a:latin typeface="Arial Rounded MT Bold" panose="020F0704030504030204" pitchFamily="34" charset="0"/>
              </a:rPr>
              <a:t>Tim Barry, Louisville Metro Housing Authority</a:t>
            </a:r>
          </a:p>
          <a:p>
            <a:r>
              <a:rPr lang="en-US" sz="1200" dirty="0">
                <a:latin typeface="Arial Rounded MT Bold" panose="020F0704030504030204" pitchFamily="34" charset="0"/>
              </a:rPr>
              <a:t>Gretchen Milliken, Louisville Metro Government</a:t>
            </a:r>
          </a:p>
          <a:p>
            <a:r>
              <a:rPr lang="en-US" sz="1200" dirty="0">
                <a:latin typeface="Arial Rounded MT Bold" panose="020F0704030504030204" pitchFamily="34" charset="0"/>
              </a:rPr>
              <a:t>Jeana Dunlap, Louisville Metro Government</a:t>
            </a:r>
          </a:p>
          <a:p>
            <a:r>
              <a:rPr lang="en-US" sz="1200" dirty="0">
                <a:latin typeface="Arial Rounded MT Bold" panose="020F0704030504030204" pitchFamily="34" charset="0"/>
              </a:rPr>
              <a:t>Cynthia Elmore, Louisville Metro Government</a:t>
            </a:r>
          </a:p>
          <a:p>
            <a:r>
              <a:rPr lang="en-US" sz="1200" dirty="0">
                <a:latin typeface="Arial Rounded MT Bold" panose="020F0704030504030204" pitchFamily="34" charset="0"/>
              </a:rPr>
              <a:t>Cinder miller, gray &amp; Pape, cultural resources</a:t>
            </a:r>
          </a:p>
          <a:p>
            <a:endParaRPr lang="en-US" sz="1200" dirty="0">
              <a:latin typeface="Arial Rounded MT Bold" panose="020F0704030504030204" pitchFamily="34" charset="0"/>
            </a:endParaRPr>
          </a:p>
        </p:txBody>
      </p:sp>
    </p:spTree>
    <p:extLst>
      <p:ext uri="{BB962C8B-B14F-4D97-AF65-F5344CB8AC3E}">
        <p14:creationId xmlns:p14="http://schemas.microsoft.com/office/powerpoint/2010/main" val="237945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9" y="1276350"/>
            <a:ext cx="5028127" cy="3200400"/>
          </a:xfrm>
        </p:spPr>
        <p:txBody>
          <a:bodyPr anchor="t">
            <a:noAutofit/>
          </a:bodyPr>
          <a:lstStyle/>
          <a:p>
            <a:pPr indent="0">
              <a:buNone/>
            </a:pPr>
            <a:r>
              <a:rPr lang="en-US" sz="2000" dirty="0"/>
              <a:t>National Historic Preservation Act (1966):</a:t>
            </a:r>
          </a:p>
          <a:p>
            <a:pPr lvl="1">
              <a:buFont typeface="Arial" panose="020B0604020202020204" pitchFamily="34" charset="0"/>
              <a:buChar char="•"/>
            </a:pPr>
            <a:r>
              <a:rPr lang="en-US" sz="1800" dirty="0">
                <a:solidFill>
                  <a:srgbClr val="003054"/>
                </a:solidFill>
                <a:latin typeface="Arial" panose="020B0604020202020204" pitchFamily="34" charset="0"/>
                <a:cs typeface="Arial" panose="020B0604020202020204" pitchFamily="34" charset="0"/>
              </a:rPr>
              <a:t>Federal agencies are to take into account the effects of the undertaking on properties listed in, or eligible for listing in, the National Register of Historic Places (NRHP)</a:t>
            </a:r>
          </a:p>
          <a:p>
            <a:pPr lvl="1">
              <a:buFont typeface="Arial" panose="020B0604020202020204" pitchFamily="34" charset="0"/>
              <a:buChar char="•"/>
            </a:pPr>
            <a:r>
              <a:rPr lang="en-US" sz="1800" dirty="0">
                <a:solidFill>
                  <a:srgbClr val="003054"/>
                </a:solidFill>
                <a:latin typeface="Arial" panose="020B0604020202020204" pitchFamily="34" charset="0"/>
                <a:cs typeface="Arial" panose="020B0604020202020204" pitchFamily="34" charset="0"/>
              </a:rPr>
              <a:t>Afford the Advisory Council on Historic Preservation (ACHP) the opportunity to consult (www. achp.gov)</a:t>
            </a:r>
          </a:p>
        </p:txBody>
      </p:sp>
      <p:sp>
        <p:nvSpPr>
          <p:cNvPr id="4" name="Text Placeholder 3"/>
          <p:cNvSpPr>
            <a:spLocks noGrp="1"/>
          </p:cNvSpPr>
          <p:nvPr>
            <p:ph type="body" sz="quarter" idx="13"/>
          </p:nvPr>
        </p:nvSpPr>
        <p:spPr/>
        <p:txBody>
          <a:bodyPr/>
          <a:lstStyle/>
          <a:p>
            <a:r>
              <a:rPr lang="en-US"/>
              <a:t>What is Section 106?</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7879"/>
          <a:stretch/>
        </p:blipFill>
        <p:spPr>
          <a:xfrm>
            <a:off x="5587328" y="1707419"/>
            <a:ext cx="3412631" cy="2435703"/>
          </a:xfrm>
          <a:prstGeom prst="rect">
            <a:avLst/>
          </a:prstGeom>
        </p:spPr>
      </p:pic>
    </p:spTree>
    <p:extLst>
      <p:ext uri="{BB962C8B-B14F-4D97-AF65-F5344CB8AC3E}">
        <p14:creationId xmlns:p14="http://schemas.microsoft.com/office/powerpoint/2010/main" val="3750138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31333" y="2764710"/>
            <a:ext cx="4540433" cy="2228473"/>
          </a:xfrm>
          <a:prstGeom prst="rect">
            <a:avLst/>
          </a:prstGeom>
        </p:spPr>
      </p:pic>
      <p:sp>
        <p:nvSpPr>
          <p:cNvPr id="2" name="Text Placeholder 1"/>
          <p:cNvSpPr>
            <a:spLocks noGrp="1"/>
          </p:cNvSpPr>
          <p:nvPr>
            <p:ph type="body" sz="quarter" idx="11"/>
          </p:nvPr>
        </p:nvSpPr>
        <p:spPr>
          <a:xfrm>
            <a:off x="380999" y="1276350"/>
            <a:ext cx="6715716" cy="2154673"/>
          </a:xfrm>
        </p:spPr>
        <p:txBody>
          <a:bodyPr>
            <a:normAutofit fontScale="85000" lnSpcReduction="20000"/>
          </a:bodyPr>
          <a:lstStyle/>
          <a:p>
            <a:pPr indent="0">
              <a:buNone/>
            </a:pPr>
            <a:r>
              <a:rPr lang="en-US" sz="2000" dirty="0"/>
              <a:t>Establish that there is an undertaking…</a:t>
            </a:r>
          </a:p>
          <a:p>
            <a:pPr indent="0">
              <a:buNone/>
            </a:pPr>
            <a:endParaRPr lang="en-US" sz="2000" dirty="0"/>
          </a:p>
          <a:p>
            <a:r>
              <a:rPr lang="en-US" sz="2000" dirty="0"/>
              <a:t>Step 1: Initiate consultation</a:t>
            </a:r>
          </a:p>
          <a:p>
            <a:endParaRPr lang="en-US" sz="2000" dirty="0"/>
          </a:p>
          <a:p>
            <a:r>
              <a:rPr lang="en-US" sz="2000" dirty="0"/>
              <a:t>Step 2: Identify historic properties</a:t>
            </a:r>
          </a:p>
          <a:p>
            <a:endParaRPr lang="en-US" sz="2000" dirty="0"/>
          </a:p>
          <a:p>
            <a:r>
              <a:rPr lang="en-US" sz="2000" dirty="0"/>
              <a:t>Step 3: Assess effects of the undertaking on historic properties</a:t>
            </a:r>
          </a:p>
          <a:p>
            <a:endParaRPr lang="en-US" sz="2000" dirty="0"/>
          </a:p>
          <a:p>
            <a:r>
              <a:rPr lang="en-US" sz="2000" dirty="0"/>
              <a:t>Step 4: Resolve any adverse effects</a:t>
            </a:r>
          </a:p>
        </p:txBody>
      </p:sp>
      <p:sp>
        <p:nvSpPr>
          <p:cNvPr id="4" name="Text Placeholder 3"/>
          <p:cNvSpPr>
            <a:spLocks noGrp="1"/>
          </p:cNvSpPr>
          <p:nvPr>
            <p:ph type="body" sz="quarter" idx="13"/>
          </p:nvPr>
        </p:nvSpPr>
        <p:spPr/>
        <p:txBody>
          <a:bodyPr/>
          <a:lstStyle/>
          <a:p>
            <a:r>
              <a:rPr lang="en-US"/>
              <a:t>Section 106: Steps</a:t>
            </a:r>
          </a:p>
        </p:txBody>
      </p:sp>
      <p:pic>
        <p:nvPicPr>
          <p:cNvPr id="8" name="Picture 7" descr="A picture containing sky, outdoor, road, tree&#10;&#10;Description generated with very high confidence">
            <a:extLst>
              <a:ext uri="{FF2B5EF4-FFF2-40B4-BE49-F238E27FC236}">
                <a16:creationId xmlns:a16="http://schemas.microsoft.com/office/drawing/2014/main" xmlns="" id="{EA41FC5F-6C33-4568-8201-5B70CFCBA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6700" y="239183"/>
            <a:ext cx="3111500" cy="2074334"/>
          </a:xfrm>
          <a:prstGeom prst="rect">
            <a:avLst/>
          </a:prstGeom>
        </p:spPr>
      </p:pic>
    </p:spTree>
    <p:extLst>
      <p:ext uri="{BB962C8B-B14F-4D97-AF65-F5344CB8AC3E}">
        <p14:creationId xmlns:p14="http://schemas.microsoft.com/office/powerpoint/2010/main" val="607881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indent="0">
              <a:buNone/>
            </a:pPr>
            <a:r>
              <a:rPr lang="en-US" sz="2000" dirty="0"/>
              <a:t>“The process of seeking, discussing and considering the view of other participants, and where feasible, seeking agreement with them regarding matters arising in the Section 106 process”.</a:t>
            </a:r>
          </a:p>
          <a:p>
            <a:pPr indent="0" algn="ctr">
              <a:buNone/>
            </a:pPr>
            <a:r>
              <a:rPr lang="en-US" sz="1400" dirty="0"/>
              <a:t>    </a:t>
            </a:r>
            <a:r>
              <a:rPr lang="en-US" sz="1400" dirty="0">
                <a:solidFill>
                  <a:srgbClr val="002060"/>
                </a:solidFill>
              </a:rPr>
              <a:t>[36 CRF 800.16(f)]</a:t>
            </a:r>
          </a:p>
        </p:txBody>
      </p:sp>
      <p:sp>
        <p:nvSpPr>
          <p:cNvPr id="5" name="Text Placeholder 4"/>
          <p:cNvSpPr>
            <a:spLocks noGrp="1"/>
          </p:cNvSpPr>
          <p:nvPr>
            <p:ph type="body" sz="quarter" idx="13"/>
          </p:nvPr>
        </p:nvSpPr>
        <p:spPr>
          <a:xfrm>
            <a:off x="380999" y="514350"/>
            <a:ext cx="7248525" cy="609600"/>
          </a:xfrm>
        </p:spPr>
        <p:txBody>
          <a:bodyPr/>
          <a:lstStyle/>
          <a:p>
            <a:r>
              <a:rPr lang="en-US"/>
              <a:t>Step 1: Consultation</a:t>
            </a:r>
          </a:p>
        </p:txBody>
      </p:sp>
      <p:pic>
        <p:nvPicPr>
          <p:cNvPr id="4" name="Picture 3" descr="A group of people in a room&#10;&#10;Description generated with very high confidence">
            <a:extLst>
              <a:ext uri="{FF2B5EF4-FFF2-40B4-BE49-F238E27FC236}">
                <a16:creationId xmlns:a16="http://schemas.microsoft.com/office/drawing/2014/main" xmlns="" id="{2E5B18B7-432B-42C4-BD36-74E8068494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872" y="1132609"/>
            <a:ext cx="4710546" cy="2649682"/>
          </a:xfrm>
          <a:prstGeom prst="rect">
            <a:avLst/>
          </a:prstGeom>
        </p:spPr>
      </p:pic>
    </p:spTree>
    <p:extLst>
      <p:ext uri="{BB962C8B-B14F-4D97-AF65-F5344CB8AC3E}">
        <p14:creationId xmlns:p14="http://schemas.microsoft.com/office/powerpoint/2010/main" val="1888036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1276350"/>
            <a:ext cx="3657600" cy="3352800"/>
          </a:xfrm>
        </p:spPr>
        <p:txBody>
          <a:bodyPr>
            <a:normAutofit fontScale="85000" lnSpcReduction="20000"/>
          </a:bodyPr>
          <a:lstStyle/>
          <a:p>
            <a:r>
              <a:rPr lang="en-US" dirty="0">
                <a:solidFill>
                  <a:srgbClr val="002060"/>
                </a:solidFill>
              </a:rPr>
              <a:t>Advisory Council on Historic Preservation (ACHP)-By right</a:t>
            </a:r>
          </a:p>
          <a:p>
            <a:pPr lvl="1"/>
            <a:r>
              <a:rPr lang="en-US" sz="1600" dirty="0">
                <a:solidFill>
                  <a:srgbClr val="002060"/>
                </a:solidFill>
                <a:latin typeface="Arial" panose="020B0604020202020204" pitchFamily="34" charset="0"/>
                <a:cs typeface="Arial" panose="020B0604020202020204" pitchFamily="34" charset="0"/>
              </a:rPr>
              <a:t>Provide historic preservation leadership with the federal government</a:t>
            </a:r>
          </a:p>
          <a:p>
            <a:pPr lvl="1"/>
            <a:r>
              <a:rPr lang="en-US" sz="1600" dirty="0">
                <a:solidFill>
                  <a:srgbClr val="002060"/>
                </a:solidFill>
                <a:latin typeface="Arial" panose="020B0604020202020204" pitchFamily="34" charset="0"/>
                <a:cs typeface="Arial" panose="020B0604020202020204" pitchFamily="34" charset="0"/>
              </a:rPr>
              <a:t>Ensure that Section 106 process is met</a:t>
            </a:r>
          </a:p>
          <a:p>
            <a:pPr marL="457200" lvl="1" indent="0">
              <a:buNone/>
            </a:pPr>
            <a:endParaRPr lang="en-US" sz="1600" dirty="0">
              <a:solidFill>
                <a:srgbClr val="002060"/>
              </a:solidFill>
              <a:latin typeface="Arial" panose="020B0604020202020204" pitchFamily="34" charset="0"/>
              <a:cs typeface="Arial" panose="020B0604020202020204" pitchFamily="34" charset="0"/>
            </a:endParaRPr>
          </a:p>
          <a:p>
            <a:r>
              <a:rPr lang="en-US" dirty="0">
                <a:solidFill>
                  <a:srgbClr val="002060"/>
                </a:solidFill>
              </a:rPr>
              <a:t>State Historic Preservation Officer (SHPO)-By right</a:t>
            </a:r>
          </a:p>
          <a:p>
            <a:pPr lvl="1"/>
            <a:r>
              <a:rPr lang="en-US" sz="1600" dirty="0">
                <a:solidFill>
                  <a:srgbClr val="002060"/>
                </a:solidFill>
                <a:latin typeface="Arial" panose="020B0604020202020204" pitchFamily="34" charset="0"/>
                <a:cs typeface="Arial" panose="020B0604020202020204" pitchFamily="34" charset="0"/>
              </a:rPr>
              <a:t>Advise and assist the federal agency </a:t>
            </a:r>
          </a:p>
          <a:p>
            <a:pPr lvl="1"/>
            <a:r>
              <a:rPr lang="en-US" sz="1600" dirty="0">
                <a:solidFill>
                  <a:srgbClr val="002060"/>
                </a:solidFill>
                <a:latin typeface="Arial" panose="020B0604020202020204" pitchFamily="34" charset="0"/>
                <a:cs typeface="Arial" panose="020B0604020202020204" pitchFamily="34" charset="0"/>
              </a:rPr>
              <a:t>Ensure historic properties are taken into consideration</a:t>
            </a:r>
          </a:p>
          <a:p>
            <a:pPr lvl="1"/>
            <a:endParaRPr lang="en-US" sz="1600" dirty="0">
              <a:solidFill>
                <a:srgbClr val="002060"/>
              </a:solidFill>
              <a:latin typeface="Arial" panose="020B0604020202020204" pitchFamily="34" charset="0"/>
              <a:cs typeface="Arial" panose="020B0604020202020204" pitchFamily="34" charset="0"/>
            </a:endParaRPr>
          </a:p>
          <a:p>
            <a:pPr marL="0" lvl="1" indent="-182880">
              <a:spcBef>
                <a:spcPts val="0"/>
              </a:spcBef>
              <a:buFont typeface="Arial" panose="020B0604020202020204" pitchFamily="34" charset="0"/>
              <a:buChar char="•"/>
            </a:pPr>
            <a:r>
              <a:rPr lang="en-US" sz="1800" dirty="0">
                <a:solidFill>
                  <a:srgbClr val="002060"/>
                </a:solidFill>
                <a:latin typeface="Arial" panose="020B0604020202020204" pitchFamily="34" charset="0"/>
              </a:rPr>
              <a:t>Local Governments-By right</a:t>
            </a:r>
          </a:p>
          <a:p>
            <a:pPr lvl="1"/>
            <a:endParaRPr lang="en-US" sz="1600" dirty="0">
              <a:solidFill>
                <a:srgbClr val="002060"/>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4419600" y="1276349"/>
            <a:ext cx="3553752" cy="3735917"/>
          </a:xfrm>
        </p:spPr>
        <p:txBody>
          <a:bodyPr>
            <a:normAutofit fontScale="62500" lnSpcReduction="20000"/>
          </a:bodyPr>
          <a:lstStyle/>
          <a:p>
            <a:r>
              <a:rPr lang="en-US" sz="2200" dirty="0">
                <a:solidFill>
                  <a:srgbClr val="002060"/>
                </a:solidFill>
              </a:rPr>
              <a:t>Indian Tribes-By right</a:t>
            </a:r>
          </a:p>
          <a:p>
            <a:pPr lvl="1"/>
            <a:r>
              <a:rPr lang="en-US" sz="2200" dirty="0">
                <a:solidFill>
                  <a:srgbClr val="002060"/>
                </a:solidFill>
                <a:latin typeface="Arial" panose="020B0604020202020204" pitchFamily="34" charset="0"/>
                <a:cs typeface="Arial" panose="020B0604020202020204" pitchFamily="34" charset="0"/>
              </a:rPr>
              <a:t>Identify concerns and advise on the identification historic properties of significance to the tribe and participate in the resolution of adverse effects</a:t>
            </a:r>
          </a:p>
          <a:p>
            <a:pPr lvl="1"/>
            <a:r>
              <a:rPr lang="en-US" sz="2200" dirty="0">
                <a:solidFill>
                  <a:srgbClr val="002060"/>
                </a:solidFill>
                <a:latin typeface="Arial" panose="020B0604020202020204" pitchFamily="34" charset="0"/>
                <a:cs typeface="Arial" panose="020B0604020202020204" pitchFamily="34" charset="0"/>
              </a:rPr>
              <a:t>Government to government relationship</a:t>
            </a:r>
            <a:endParaRPr lang="en-US" sz="2500" dirty="0">
              <a:solidFill>
                <a:srgbClr val="002060"/>
              </a:solidFill>
            </a:endParaRPr>
          </a:p>
          <a:p>
            <a:pPr indent="0">
              <a:buNone/>
            </a:pPr>
            <a:endParaRPr lang="en-US" sz="2200" dirty="0">
              <a:solidFill>
                <a:srgbClr val="002060"/>
              </a:solidFill>
            </a:endParaRPr>
          </a:p>
          <a:p>
            <a:pPr marL="169863" indent="-169863"/>
            <a:r>
              <a:rPr lang="en-US" sz="2200" dirty="0">
                <a:solidFill>
                  <a:srgbClr val="002060"/>
                </a:solidFill>
              </a:rPr>
              <a:t>Other individuals or organizations with a demonstrated interest in the project due to the nature of their legal or economic relation to the undertaking or affected properties or their concern with the undertakings effects on historic properties -By invitation, subject to approval by federal agency</a:t>
            </a:r>
          </a:p>
          <a:p>
            <a:pPr lvl="1"/>
            <a:r>
              <a:rPr lang="en-US" sz="2200" dirty="0">
                <a:solidFill>
                  <a:srgbClr val="002060"/>
                </a:solidFill>
                <a:latin typeface="Arial" panose="020B0604020202020204" pitchFamily="34" charset="0"/>
                <a:cs typeface="Arial" panose="020B0604020202020204" pitchFamily="34" charset="0"/>
              </a:rPr>
              <a:t>Historical societies</a:t>
            </a:r>
          </a:p>
          <a:p>
            <a:pPr lvl="1"/>
            <a:r>
              <a:rPr lang="en-US" sz="2200" dirty="0">
                <a:solidFill>
                  <a:srgbClr val="002060"/>
                </a:solidFill>
                <a:latin typeface="Arial" panose="020B0604020202020204" pitchFamily="34" charset="0"/>
                <a:cs typeface="Arial" panose="020B0604020202020204" pitchFamily="34" charset="0"/>
              </a:rPr>
              <a:t>Preservation societies</a:t>
            </a:r>
          </a:p>
          <a:p>
            <a:pPr lvl="1"/>
            <a:r>
              <a:rPr lang="en-US" sz="2200" dirty="0">
                <a:solidFill>
                  <a:srgbClr val="002060"/>
                </a:solidFill>
                <a:latin typeface="Arial" panose="020B0604020202020204" pitchFamily="34" charset="0"/>
                <a:cs typeface="Arial" panose="020B0604020202020204" pitchFamily="34" charset="0"/>
              </a:rPr>
              <a:t>Landowners</a:t>
            </a:r>
          </a:p>
          <a:p>
            <a:endParaRPr lang="en-US" sz="583" dirty="0">
              <a:solidFill>
                <a:srgbClr val="002060"/>
              </a:solidFill>
              <a:latin typeface="Arial" panose="020B0604020202020204" pitchFamily="34" charset="0"/>
              <a:cs typeface="Arial" panose="020B0604020202020204" pitchFamily="34" charset="0"/>
            </a:endParaRPr>
          </a:p>
          <a:p>
            <a:pPr lvl="1"/>
            <a:endParaRPr lang="en-US" sz="1600" dirty="0">
              <a:solidFill>
                <a:srgbClr val="002060"/>
              </a:solidFill>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a:xfrm>
            <a:off x="381000" y="514350"/>
            <a:ext cx="7826022" cy="609600"/>
          </a:xfrm>
        </p:spPr>
        <p:txBody>
          <a:bodyPr/>
          <a:lstStyle/>
          <a:p>
            <a:r>
              <a:rPr lang="en-US" dirty="0"/>
              <a:t>Who are the Consulting Parties?</a:t>
            </a:r>
          </a:p>
        </p:txBody>
      </p:sp>
    </p:spTree>
    <p:extLst>
      <p:ext uri="{BB962C8B-B14F-4D97-AF65-F5344CB8AC3E}">
        <p14:creationId xmlns:p14="http://schemas.microsoft.com/office/powerpoint/2010/main" val="2452957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9" y="1276350"/>
            <a:ext cx="5955065" cy="3200400"/>
          </a:xfrm>
        </p:spPr>
        <p:txBody>
          <a:bodyPr>
            <a:normAutofit fontScale="92500" lnSpcReduction="20000"/>
          </a:bodyPr>
          <a:lstStyle/>
          <a:p>
            <a:r>
              <a:rPr lang="en-US" sz="1800" dirty="0"/>
              <a:t>Assist in identifying other consulting parties</a:t>
            </a:r>
          </a:p>
          <a:p>
            <a:endParaRPr lang="en-US" sz="1800" dirty="0"/>
          </a:p>
          <a:p>
            <a:r>
              <a:rPr lang="en-US" sz="1800" dirty="0"/>
              <a:t>Help identify historic resources</a:t>
            </a:r>
          </a:p>
          <a:p>
            <a:pPr indent="0">
              <a:buNone/>
            </a:pPr>
            <a:endParaRPr lang="en-US" sz="1800" dirty="0"/>
          </a:p>
          <a:p>
            <a:r>
              <a:rPr lang="en-US" sz="1800" dirty="0"/>
              <a:t>Tell the Agency why these Places are Important to you</a:t>
            </a:r>
          </a:p>
          <a:p>
            <a:endParaRPr lang="en-US" sz="1800" dirty="0"/>
          </a:p>
          <a:p>
            <a:r>
              <a:rPr lang="en-US" sz="1800" dirty="0"/>
              <a:t>Provide data</a:t>
            </a:r>
          </a:p>
          <a:p>
            <a:endParaRPr lang="en-US" sz="1800" dirty="0"/>
          </a:p>
          <a:p>
            <a:r>
              <a:rPr lang="en-US" sz="1800" dirty="0"/>
              <a:t>Review documentation and reports (within deadlines)</a:t>
            </a:r>
          </a:p>
          <a:p>
            <a:endParaRPr lang="en-US" sz="1800" dirty="0"/>
          </a:p>
          <a:p>
            <a:r>
              <a:rPr lang="en-US" sz="1800" dirty="0"/>
              <a:t>Voice input and propose mitigation options</a:t>
            </a:r>
            <a:endParaRPr lang="en-US" sz="1600" dirty="0">
              <a:solidFill>
                <a:srgbClr val="002060"/>
              </a:solidFill>
              <a:latin typeface="Arial" panose="020B0604020202020204" pitchFamily="34" charset="0"/>
              <a:cs typeface="Arial" panose="020B0604020202020204" pitchFamily="34" charset="0"/>
            </a:endParaRPr>
          </a:p>
          <a:p>
            <a:endParaRPr lang="en-US" sz="1800" dirty="0"/>
          </a:p>
          <a:p>
            <a:r>
              <a:rPr lang="en-US" sz="1800" dirty="0"/>
              <a:t>Participate/comment at any step in the process</a:t>
            </a:r>
          </a:p>
          <a:p>
            <a:pPr indent="0">
              <a:buNone/>
            </a:pPr>
            <a:endParaRPr lang="en-US" sz="900" dirty="0"/>
          </a:p>
          <a:p>
            <a:pPr indent="0" algn="ctr">
              <a:buNone/>
            </a:pPr>
            <a:r>
              <a:rPr lang="en-US" sz="1400" dirty="0"/>
              <a:t>[36 CFR 800.2(c), 800.3(f) and 800.4(a)(3-4)]</a:t>
            </a:r>
          </a:p>
        </p:txBody>
      </p:sp>
      <p:sp>
        <p:nvSpPr>
          <p:cNvPr id="4" name="Text Placeholder 3"/>
          <p:cNvSpPr>
            <a:spLocks noGrp="1"/>
          </p:cNvSpPr>
          <p:nvPr>
            <p:ph type="body" sz="quarter" idx="13"/>
          </p:nvPr>
        </p:nvSpPr>
        <p:spPr>
          <a:xfrm>
            <a:off x="380999" y="514350"/>
            <a:ext cx="6429375" cy="609600"/>
          </a:xfrm>
        </p:spPr>
        <p:txBody>
          <a:bodyPr/>
          <a:lstStyle/>
          <a:p>
            <a:r>
              <a:rPr lang="en-US"/>
              <a:t>Role of Consulting Parties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2790" t="1415" r="23020" b="3874"/>
          <a:stretch/>
        </p:blipFill>
        <p:spPr>
          <a:xfrm>
            <a:off x="6635469" y="145656"/>
            <a:ext cx="2152481" cy="4871406"/>
          </a:xfrm>
          <a:prstGeom prst="rect">
            <a:avLst/>
          </a:prstGeom>
        </p:spPr>
      </p:pic>
    </p:spTree>
    <p:extLst>
      <p:ext uri="{BB962C8B-B14F-4D97-AF65-F5344CB8AC3E}">
        <p14:creationId xmlns:p14="http://schemas.microsoft.com/office/powerpoint/2010/main" val="154680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600" y="1276350"/>
            <a:ext cx="3556000" cy="3200400"/>
          </a:xfrm>
        </p:spPr>
        <p:txBody>
          <a:bodyPr>
            <a:normAutofit/>
          </a:bodyPr>
          <a:lstStyle/>
          <a:p>
            <a:pPr marL="285750" indent="-285750"/>
            <a:r>
              <a:rPr lang="en-US" sz="1800" dirty="0"/>
              <a:t>Establish an Area of Potential Effects (APE): “Area of potential effects means the geographic area or areas within which an undertaking may directly or indirectly cause alteration in the character or use of historic properties, if any such properties exist”.</a:t>
            </a:r>
          </a:p>
          <a:p>
            <a:pPr indent="0" algn="ctr">
              <a:buNone/>
            </a:pPr>
            <a:r>
              <a:rPr lang="en-US" sz="1400" dirty="0"/>
              <a:t>[36 CFR 800.16(d)]</a:t>
            </a:r>
          </a:p>
          <a:p>
            <a:pPr indent="0">
              <a:buNone/>
            </a:pPr>
            <a:endParaRPr lang="en-US" dirty="0"/>
          </a:p>
          <a:p>
            <a:pPr indent="0">
              <a:buNone/>
            </a:pPr>
            <a:endParaRPr lang="en-US" dirty="0"/>
          </a:p>
        </p:txBody>
      </p:sp>
      <p:sp>
        <p:nvSpPr>
          <p:cNvPr id="4" name="Text Placeholder 3"/>
          <p:cNvSpPr>
            <a:spLocks noGrp="1"/>
          </p:cNvSpPr>
          <p:nvPr>
            <p:ph type="body" sz="quarter" idx="12"/>
          </p:nvPr>
        </p:nvSpPr>
        <p:spPr>
          <a:xfrm>
            <a:off x="3851810" y="1276350"/>
            <a:ext cx="5025154" cy="3200400"/>
          </a:xfrm>
        </p:spPr>
        <p:txBody>
          <a:bodyPr>
            <a:normAutofit/>
          </a:bodyPr>
          <a:lstStyle/>
          <a:p>
            <a:pPr marL="342900" indent="-342900"/>
            <a:r>
              <a:rPr lang="en-US" sz="1800" dirty="0"/>
              <a:t>Historic property is defined as “any prehistoric or historic district, site, building, structure or object included in, or eligible for inclusion in, the National Register of Historic Places”. </a:t>
            </a:r>
            <a:r>
              <a:rPr lang="en-US" sz="1400" dirty="0"/>
              <a:t>[36 CFR 800.16(l)]</a:t>
            </a:r>
          </a:p>
          <a:p>
            <a:pPr marL="338138" indent="-182563"/>
            <a:r>
              <a:rPr lang="en-US" dirty="0"/>
              <a:t>Consulting parties help to identify these properties</a:t>
            </a:r>
          </a:p>
        </p:txBody>
      </p:sp>
      <p:sp>
        <p:nvSpPr>
          <p:cNvPr id="3" name="Text Placeholder 2"/>
          <p:cNvSpPr>
            <a:spLocks noGrp="1"/>
          </p:cNvSpPr>
          <p:nvPr>
            <p:ph type="body" sz="quarter" idx="13"/>
          </p:nvPr>
        </p:nvSpPr>
        <p:spPr>
          <a:xfrm>
            <a:off x="380999" y="514350"/>
            <a:ext cx="8286751" cy="609600"/>
          </a:xfrm>
        </p:spPr>
        <p:txBody>
          <a:bodyPr/>
          <a:lstStyle/>
          <a:p>
            <a:r>
              <a:rPr lang="en-US"/>
              <a:t>Step 2: Identify Historic Properties</a:t>
            </a:r>
          </a:p>
          <a:p>
            <a:endParaRPr lang="en-US" i="1"/>
          </a:p>
        </p:txBody>
      </p:sp>
    </p:spTree>
    <p:extLst>
      <p:ext uri="{BB962C8B-B14F-4D97-AF65-F5344CB8AC3E}">
        <p14:creationId xmlns:p14="http://schemas.microsoft.com/office/powerpoint/2010/main" val="240999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2302" y="1123950"/>
            <a:ext cx="4499171" cy="2881608"/>
          </a:xfrm>
        </p:spPr>
        <p:txBody>
          <a:bodyPr numCol="2">
            <a:normAutofit/>
          </a:bodyPr>
          <a:lstStyle/>
          <a:p>
            <a:pPr marL="342900" indent="-342900" defTabSz="1027113">
              <a:tabLst>
                <a:tab pos="1252538" algn="l"/>
              </a:tabLst>
            </a:pPr>
            <a:r>
              <a:rPr lang="en-US" sz="1800" dirty="0"/>
              <a:t>Assess Integrity:</a:t>
            </a:r>
          </a:p>
          <a:p>
            <a:pPr lvl="1"/>
            <a:r>
              <a:rPr lang="en-US" sz="1600" dirty="0">
                <a:solidFill>
                  <a:srgbClr val="003054"/>
                </a:solidFill>
                <a:latin typeface="Arial" panose="020B0604020202020204" pitchFamily="34" charset="0"/>
                <a:cs typeface="Arial" panose="020B0604020202020204" pitchFamily="34" charset="0"/>
              </a:rPr>
              <a:t>Location</a:t>
            </a:r>
          </a:p>
          <a:p>
            <a:pPr lvl="1"/>
            <a:r>
              <a:rPr lang="en-US" sz="1600" dirty="0">
                <a:solidFill>
                  <a:srgbClr val="003054"/>
                </a:solidFill>
                <a:latin typeface="Arial" panose="020B0604020202020204" pitchFamily="34" charset="0"/>
                <a:cs typeface="Arial" panose="020B0604020202020204" pitchFamily="34" charset="0"/>
              </a:rPr>
              <a:t>Design</a:t>
            </a:r>
          </a:p>
          <a:p>
            <a:pPr lvl="1"/>
            <a:r>
              <a:rPr lang="en-US" sz="1600" dirty="0">
                <a:solidFill>
                  <a:srgbClr val="003054"/>
                </a:solidFill>
                <a:latin typeface="Arial" panose="020B0604020202020204" pitchFamily="34" charset="0"/>
                <a:cs typeface="Arial" panose="020B0604020202020204" pitchFamily="34" charset="0"/>
              </a:rPr>
              <a:t>Setting</a:t>
            </a:r>
          </a:p>
          <a:p>
            <a:pPr lvl="1"/>
            <a:endParaRPr lang="en-US" sz="1600" dirty="0">
              <a:solidFill>
                <a:srgbClr val="003054"/>
              </a:solidFill>
              <a:latin typeface="Arial" panose="020B0604020202020204" pitchFamily="34" charset="0"/>
              <a:cs typeface="Arial" panose="020B0604020202020204" pitchFamily="34" charset="0"/>
            </a:endParaRPr>
          </a:p>
          <a:p>
            <a:pPr lvl="1"/>
            <a:endParaRPr lang="en-US" sz="1800" dirty="0">
              <a:solidFill>
                <a:srgbClr val="003054"/>
              </a:solidFill>
              <a:latin typeface="Arial" panose="020B0604020202020204" pitchFamily="34" charset="0"/>
              <a:cs typeface="Arial" panose="020B0604020202020204" pitchFamily="34" charset="0"/>
            </a:endParaRPr>
          </a:p>
          <a:p>
            <a:pPr lvl="1"/>
            <a:endParaRPr lang="en-US" sz="1800" dirty="0">
              <a:solidFill>
                <a:srgbClr val="003054"/>
              </a:solidFill>
              <a:latin typeface="Arial" panose="020B0604020202020204" pitchFamily="34" charset="0"/>
              <a:cs typeface="Arial" panose="020B0604020202020204" pitchFamily="34" charset="0"/>
            </a:endParaRPr>
          </a:p>
          <a:p>
            <a:pPr lvl="1"/>
            <a:endParaRPr lang="en-US" sz="1800" dirty="0">
              <a:solidFill>
                <a:srgbClr val="003054"/>
              </a:solidFill>
              <a:latin typeface="Arial" panose="020B0604020202020204" pitchFamily="34" charset="0"/>
              <a:cs typeface="Arial" panose="020B0604020202020204" pitchFamily="34" charset="0"/>
            </a:endParaRPr>
          </a:p>
          <a:p>
            <a:pPr lvl="1"/>
            <a:endParaRPr lang="en-US" sz="1800" dirty="0">
              <a:solidFill>
                <a:srgbClr val="003054"/>
              </a:solidFill>
              <a:latin typeface="Arial" panose="020B0604020202020204" pitchFamily="34" charset="0"/>
              <a:cs typeface="Arial" panose="020B0604020202020204" pitchFamily="34" charset="0"/>
            </a:endParaRPr>
          </a:p>
          <a:p>
            <a:pPr lvl="1"/>
            <a:r>
              <a:rPr lang="en-US" sz="1600" dirty="0">
                <a:solidFill>
                  <a:srgbClr val="003054"/>
                </a:solidFill>
                <a:latin typeface="Arial" panose="020B0604020202020204" pitchFamily="34" charset="0"/>
                <a:cs typeface="Arial" panose="020B0604020202020204" pitchFamily="34" charset="0"/>
              </a:rPr>
              <a:t>Materials</a:t>
            </a:r>
          </a:p>
          <a:p>
            <a:pPr lvl="1"/>
            <a:r>
              <a:rPr lang="en-US" sz="1600" dirty="0">
                <a:solidFill>
                  <a:srgbClr val="003054"/>
                </a:solidFill>
                <a:latin typeface="Arial" panose="020B0604020202020204" pitchFamily="34" charset="0"/>
                <a:cs typeface="Arial" panose="020B0604020202020204" pitchFamily="34" charset="0"/>
              </a:rPr>
              <a:t>Workmanship</a:t>
            </a:r>
          </a:p>
          <a:p>
            <a:pPr lvl="1"/>
            <a:r>
              <a:rPr lang="en-US" sz="1600" dirty="0">
                <a:solidFill>
                  <a:srgbClr val="003054"/>
                </a:solidFill>
                <a:latin typeface="Arial" panose="020B0604020202020204" pitchFamily="34" charset="0"/>
                <a:cs typeface="Arial" panose="020B0604020202020204" pitchFamily="34" charset="0"/>
              </a:rPr>
              <a:t>Feeling</a:t>
            </a:r>
          </a:p>
          <a:p>
            <a:pPr lvl="1"/>
            <a:r>
              <a:rPr lang="en-US" sz="1600" dirty="0">
                <a:solidFill>
                  <a:srgbClr val="003054"/>
                </a:solidFill>
                <a:latin typeface="Arial" panose="020B0604020202020204" pitchFamily="34" charset="0"/>
                <a:cs typeface="Arial" panose="020B0604020202020204" pitchFamily="34" charset="0"/>
              </a:rPr>
              <a:t>Association</a:t>
            </a:r>
          </a:p>
        </p:txBody>
      </p:sp>
      <p:sp>
        <p:nvSpPr>
          <p:cNvPr id="3" name="Text Placeholder 2"/>
          <p:cNvSpPr>
            <a:spLocks noGrp="1"/>
          </p:cNvSpPr>
          <p:nvPr>
            <p:ph type="body" sz="quarter" idx="12"/>
          </p:nvPr>
        </p:nvSpPr>
        <p:spPr>
          <a:xfrm>
            <a:off x="4968509" y="1123950"/>
            <a:ext cx="4037925" cy="4019549"/>
          </a:xfrm>
        </p:spPr>
        <p:txBody>
          <a:bodyPr>
            <a:normAutofit fontScale="77500" lnSpcReduction="20000"/>
          </a:bodyPr>
          <a:lstStyle/>
          <a:p>
            <a:pPr marL="342900" indent="-342900"/>
            <a:r>
              <a:rPr lang="en-US" sz="2300" dirty="0"/>
              <a:t>Apply National Register Criteria:</a:t>
            </a:r>
          </a:p>
          <a:p>
            <a:pPr indent="0">
              <a:buNone/>
            </a:pPr>
            <a:endParaRPr lang="en-US" sz="2400" dirty="0"/>
          </a:p>
          <a:p>
            <a:pPr marL="231775" indent="-231775">
              <a:buFont typeface="+mj-lt"/>
              <a:buAutoNum type="alphaUcPeriod"/>
            </a:pPr>
            <a:r>
              <a:rPr lang="en-US" altLang="en-US" sz="1800" dirty="0">
                <a:cs typeface="Arial" panose="020B0604020202020204" pitchFamily="34" charset="0"/>
              </a:rPr>
              <a:t>Association with events that have made a contribution to the broad patterns of history </a:t>
            </a:r>
          </a:p>
          <a:p>
            <a:pPr marL="231775" indent="-231775">
              <a:buFont typeface="+mj-lt"/>
              <a:buAutoNum type="alphaUcPeriod"/>
            </a:pPr>
            <a:endParaRPr lang="en-US" altLang="en-US" sz="1800" dirty="0">
              <a:cs typeface="Arial" panose="020B0604020202020204" pitchFamily="34" charset="0"/>
            </a:endParaRPr>
          </a:p>
          <a:p>
            <a:pPr marL="231775" indent="-231775">
              <a:buFont typeface="+mj-lt"/>
              <a:buAutoNum type="alphaUcPeriod"/>
            </a:pPr>
            <a:r>
              <a:rPr lang="en-US" altLang="en-US" sz="1800" dirty="0">
                <a:cs typeface="Arial" panose="020B0604020202020204" pitchFamily="34" charset="0"/>
              </a:rPr>
              <a:t>Association with the lives of significant persons</a:t>
            </a:r>
          </a:p>
          <a:p>
            <a:pPr marL="231775" indent="-231775">
              <a:buFont typeface="+mj-lt"/>
              <a:buAutoNum type="alphaUcPeriod"/>
            </a:pPr>
            <a:endParaRPr lang="en-US" altLang="en-US" sz="1800" dirty="0">
              <a:cs typeface="Arial" panose="020B0604020202020204" pitchFamily="34" charset="0"/>
            </a:endParaRPr>
          </a:p>
          <a:p>
            <a:pPr marL="231775" indent="-231775">
              <a:buFont typeface="+mj-lt"/>
              <a:buAutoNum type="alphaUcPeriod"/>
            </a:pPr>
            <a:r>
              <a:rPr lang="en-US" altLang="en-US" sz="1800" dirty="0">
                <a:cs typeface="Arial" panose="020B0604020202020204" pitchFamily="34" charset="0"/>
              </a:rPr>
              <a:t>Embodiment of the distinctive characteristics of a type, period, or method of construction, or that represent the work of a master, or that possess high artistic values, or that represent a significant or distinguishable entity whose components may lack individual distinction </a:t>
            </a:r>
          </a:p>
          <a:p>
            <a:pPr marL="231775" indent="-231775">
              <a:buFont typeface="+mj-lt"/>
              <a:buAutoNum type="alphaUcPeriod"/>
            </a:pPr>
            <a:endParaRPr lang="en-US" altLang="en-US" sz="1800" dirty="0">
              <a:cs typeface="Arial" panose="020B0604020202020204" pitchFamily="34" charset="0"/>
            </a:endParaRPr>
          </a:p>
          <a:p>
            <a:pPr marL="231775" indent="-231775">
              <a:buFont typeface="+mj-lt"/>
              <a:buAutoNum type="alphaUcPeriod"/>
            </a:pPr>
            <a:r>
              <a:rPr lang="en-US" altLang="en-US" sz="1800" dirty="0">
                <a:cs typeface="Arial" panose="020B0604020202020204" pitchFamily="34" charset="0"/>
              </a:rPr>
              <a:t>Have yielded, or may be likely to yield, important data  (i.e.: archaeology)</a:t>
            </a:r>
          </a:p>
          <a:p>
            <a:pPr indent="0">
              <a:buNone/>
            </a:pPr>
            <a:endParaRPr lang="en-US" altLang="en-US" sz="1800" dirty="0">
              <a:cs typeface="Arial" panose="020B0604020202020204" pitchFamily="34" charset="0"/>
            </a:endParaRPr>
          </a:p>
          <a:p>
            <a:pPr marL="342900" indent="-342900"/>
            <a:r>
              <a:rPr lang="en-US" sz="2300" dirty="0"/>
              <a:t>Consulting parties provide comments on these evaluations</a:t>
            </a:r>
          </a:p>
        </p:txBody>
      </p:sp>
      <p:sp>
        <p:nvSpPr>
          <p:cNvPr id="4" name="Text Placeholder 3"/>
          <p:cNvSpPr>
            <a:spLocks noGrp="1"/>
          </p:cNvSpPr>
          <p:nvPr>
            <p:ph type="body" sz="quarter" idx="13"/>
          </p:nvPr>
        </p:nvSpPr>
        <p:spPr>
          <a:xfrm>
            <a:off x="380999" y="514350"/>
            <a:ext cx="8763001" cy="609600"/>
          </a:xfrm>
        </p:spPr>
        <p:txBody>
          <a:bodyPr/>
          <a:lstStyle/>
          <a:p>
            <a:r>
              <a:rPr lang="en-US"/>
              <a:t>Step 2: Evaluating Historic Properties</a:t>
            </a:r>
          </a:p>
        </p:txBody>
      </p:sp>
      <p:pic>
        <p:nvPicPr>
          <p:cNvPr id="6" name="Picture 5" descr="A large brick building&#10;&#10;Description generated with very high confidence">
            <a:extLst>
              <a:ext uri="{FF2B5EF4-FFF2-40B4-BE49-F238E27FC236}">
                <a16:creationId xmlns:a16="http://schemas.microsoft.com/office/drawing/2014/main" xmlns="" id="{ECA7529F-62F5-4258-AAAF-8CD6285B7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0" y="2349470"/>
            <a:ext cx="3888673" cy="2590829"/>
          </a:xfrm>
          <a:prstGeom prst="rect">
            <a:avLst/>
          </a:prstGeom>
        </p:spPr>
      </p:pic>
    </p:spTree>
    <p:extLst>
      <p:ext uri="{BB962C8B-B14F-4D97-AF65-F5344CB8AC3E}">
        <p14:creationId xmlns:p14="http://schemas.microsoft.com/office/powerpoint/2010/main" val="271075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1276349"/>
            <a:ext cx="4356100" cy="3305589"/>
          </a:xfrm>
        </p:spPr>
        <p:txBody>
          <a:bodyPr>
            <a:normAutofit/>
          </a:bodyPr>
          <a:lstStyle/>
          <a:p>
            <a:pPr marL="285750" indent="-285750"/>
            <a:r>
              <a:rPr lang="en-US" sz="1900" dirty="0">
                <a:cs typeface="Arial" panose="020B0604020202020204" pitchFamily="34" charset="0"/>
              </a:rPr>
              <a:t>“Effect means alteration to the characteristics of a historic property qualifying it for inclusion in or eligibility for the National Register.”</a:t>
            </a:r>
          </a:p>
          <a:p>
            <a:pPr indent="0" algn="ctr">
              <a:buNone/>
            </a:pPr>
            <a:r>
              <a:rPr lang="en-US" sz="1500" dirty="0">
                <a:cs typeface="Arial" panose="020B0604020202020204" pitchFamily="34" charset="0"/>
              </a:rPr>
              <a:t>[36 CFR 800.16(</a:t>
            </a:r>
            <a:r>
              <a:rPr lang="en-US" sz="1500" dirty="0" err="1">
                <a:cs typeface="Arial" panose="020B0604020202020204" pitchFamily="34" charset="0"/>
              </a:rPr>
              <a:t>i</a:t>
            </a:r>
            <a:r>
              <a:rPr lang="en-US" sz="1500" dirty="0">
                <a:cs typeface="Arial" panose="020B0604020202020204" pitchFamily="34" charset="0"/>
              </a:rPr>
              <a:t>)]</a:t>
            </a:r>
          </a:p>
          <a:p>
            <a:pPr indent="0" algn="ctr">
              <a:buNone/>
            </a:pPr>
            <a:endParaRPr lang="en-US" sz="1500" dirty="0">
              <a:cs typeface="Arial" panose="020B0604020202020204" pitchFamily="34" charset="0"/>
            </a:endParaRPr>
          </a:p>
          <a:p>
            <a:pPr marL="342900" indent="-342900"/>
            <a:r>
              <a:rPr lang="en-US" sz="1900" dirty="0">
                <a:cs typeface="Arial" panose="020B0604020202020204" pitchFamily="34" charset="0"/>
              </a:rPr>
              <a:t>Effects of an undertaking will be:</a:t>
            </a:r>
          </a:p>
          <a:p>
            <a:pPr marL="798513" lvl="1" indent="-342900"/>
            <a:r>
              <a:rPr lang="en-US" sz="1900" dirty="0">
                <a:solidFill>
                  <a:srgbClr val="003054"/>
                </a:solidFill>
                <a:latin typeface="Arial" panose="020B0604020202020204" pitchFamily="34" charset="0"/>
                <a:cs typeface="Arial" panose="020B0604020202020204" pitchFamily="34" charset="0"/>
              </a:rPr>
              <a:t>No Historic Properties Affected or</a:t>
            </a:r>
          </a:p>
          <a:p>
            <a:pPr marL="798513" lvl="1" indent="-342900"/>
            <a:r>
              <a:rPr lang="en-US" sz="1900" dirty="0">
                <a:solidFill>
                  <a:srgbClr val="003054"/>
                </a:solidFill>
                <a:latin typeface="Arial" panose="020B0604020202020204" pitchFamily="34" charset="0"/>
                <a:cs typeface="Arial" panose="020B0604020202020204" pitchFamily="34" charset="0"/>
              </a:rPr>
              <a:t>Historic Properties Affected</a:t>
            </a:r>
          </a:p>
          <a:p>
            <a:pPr indent="0" algn="ctr">
              <a:buNone/>
            </a:pPr>
            <a:r>
              <a:rPr lang="en-US" sz="1500" dirty="0">
                <a:cs typeface="Arial" panose="020B0604020202020204" pitchFamily="34" charset="0"/>
              </a:rPr>
              <a:t>[36 CFR 800.4 (d) (1) and (2)]</a:t>
            </a:r>
          </a:p>
          <a:p>
            <a:pPr indent="0">
              <a:buNone/>
            </a:pPr>
            <a:endParaRPr lang="en-US" sz="1400" dirty="0"/>
          </a:p>
        </p:txBody>
      </p:sp>
      <p:sp>
        <p:nvSpPr>
          <p:cNvPr id="4" name="Text Placeholder 3"/>
          <p:cNvSpPr>
            <a:spLocks noGrp="1"/>
          </p:cNvSpPr>
          <p:nvPr>
            <p:ph type="body" sz="quarter" idx="12"/>
          </p:nvPr>
        </p:nvSpPr>
        <p:spPr>
          <a:xfrm flipH="1">
            <a:off x="5702300" y="514350"/>
            <a:ext cx="3340100" cy="4629150"/>
          </a:xfrm>
        </p:spPr>
        <p:txBody>
          <a:bodyPr>
            <a:normAutofit/>
          </a:bodyPr>
          <a:lstStyle/>
          <a:p>
            <a:pPr marL="285750" indent="-285750"/>
            <a:r>
              <a:rPr lang="en-US" sz="1800" dirty="0">
                <a:cs typeface="Arial" panose="020B0604020202020204" pitchFamily="34" charset="0"/>
              </a:rPr>
              <a:t>A finding of historic properties affected will be:</a:t>
            </a:r>
          </a:p>
          <a:p>
            <a:pPr marL="1028700" lvl="1"/>
            <a:r>
              <a:rPr lang="en-US" sz="1800" dirty="0">
                <a:solidFill>
                  <a:srgbClr val="003054"/>
                </a:solidFill>
                <a:latin typeface="Arial" panose="020B0604020202020204" pitchFamily="34" charset="0"/>
                <a:cs typeface="Arial" panose="020B0604020202020204" pitchFamily="34" charset="0"/>
              </a:rPr>
              <a:t>No Adverse Effect or</a:t>
            </a:r>
          </a:p>
          <a:p>
            <a:pPr marL="1028700" lvl="1"/>
            <a:r>
              <a:rPr lang="en-US" sz="1800" dirty="0">
                <a:solidFill>
                  <a:srgbClr val="003054"/>
                </a:solidFill>
                <a:latin typeface="Arial" panose="020B0604020202020204" pitchFamily="34" charset="0"/>
                <a:cs typeface="Arial" panose="020B0604020202020204" pitchFamily="34" charset="0"/>
              </a:rPr>
              <a:t>Adverse Effect</a:t>
            </a:r>
          </a:p>
          <a:p>
            <a:pPr indent="0" algn="ctr">
              <a:buNone/>
            </a:pPr>
            <a:r>
              <a:rPr lang="en-US" sz="1400" dirty="0">
                <a:cs typeface="Arial" panose="020B0604020202020204" pitchFamily="34" charset="0"/>
              </a:rPr>
              <a:t>[36 CFR 800.5 (d) (1) and (2)]</a:t>
            </a:r>
          </a:p>
          <a:p>
            <a:pPr indent="0" algn="ctr">
              <a:buNone/>
            </a:pPr>
            <a:endParaRPr lang="en-US" sz="1800" dirty="0"/>
          </a:p>
          <a:p>
            <a:pPr marL="225425" indent="-225425"/>
            <a:r>
              <a:rPr lang="en-US" sz="1800" dirty="0"/>
              <a:t>Consulting parties provide comments on these determinations</a:t>
            </a:r>
          </a:p>
          <a:p>
            <a:pPr indent="0">
              <a:buNone/>
            </a:pPr>
            <a:endParaRPr lang="en-US" dirty="0"/>
          </a:p>
        </p:txBody>
      </p:sp>
      <p:sp>
        <p:nvSpPr>
          <p:cNvPr id="3" name="Text Placeholder 2"/>
          <p:cNvSpPr>
            <a:spLocks noGrp="1"/>
          </p:cNvSpPr>
          <p:nvPr>
            <p:ph type="body" sz="quarter" idx="13"/>
          </p:nvPr>
        </p:nvSpPr>
        <p:spPr/>
        <p:txBody>
          <a:bodyPr/>
          <a:lstStyle/>
          <a:p>
            <a:r>
              <a:rPr lang="en-US" dirty="0"/>
              <a:t>Step 3: Assess effects</a:t>
            </a:r>
          </a:p>
        </p:txBody>
      </p:sp>
      <p:pic>
        <p:nvPicPr>
          <p:cNvPr id="7" name="Picture 6" descr="A house that has a sign on the side of a road&#10;&#10;Description generated with very high confidence">
            <a:extLst>
              <a:ext uri="{FF2B5EF4-FFF2-40B4-BE49-F238E27FC236}">
                <a16:creationId xmlns:a16="http://schemas.microsoft.com/office/drawing/2014/main" xmlns="" id="{C51F37E1-B2A3-4094-94B9-33C01F1E3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850" y="3119967"/>
            <a:ext cx="2806700" cy="1871134"/>
          </a:xfrm>
          <a:prstGeom prst="rect">
            <a:avLst/>
          </a:prstGeom>
        </p:spPr>
      </p:pic>
    </p:spTree>
    <p:extLst>
      <p:ext uri="{BB962C8B-B14F-4D97-AF65-F5344CB8AC3E}">
        <p14:creationId xmlns:p14="http://schemas.microsoft.com/office/powerpoint/2010/main" val="977772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r>
              <a:rPr lang="en-US" sz="1800"/>
              <a:t>Adverse effect occurs when the undertaking alters the characteristics of a historic property “in a manner that would diminish the integrity of the property’s location, design, setting, materials, workmanship, feeling or association”.</a:t>
            </a:r>
          </a:p>
          <a:p>
            <a:pPr indent="0" algn="ctr">
              <a:buNone/>
            </a:pPr>
            <a:r>
              <a:rPr lang="en-US" sz="1400"/>
              <a:t>[36 CFR 800.5 (a) (1)]</a:t>
            </a:r>
          </a:p>
          <a:p>
            <a:endParaRPr lang="en-US" sz="2000"/>
          </a:p>
        </p:txBody>
      </p:sp>
      <p:sp>
        <p:nvSpPr>
          <p:cNvPr id="3" name="Text Placeholder 2"/>
          <p:cNvSpPr>
            <a:spLocks noGrp="1"/>
          </p:cNvSpPr>
          <p:nvPr>
            <p:ph type="body" sz="quarter" idx="12"/>
          </p:nvPr>
        </p:nvSpPr>
        <p:spPr/>
        <p:txBody>
          <a:bodyPr>
            <a:normAutofit/>
          </a:bodyPr>
          <a:lstStyle/>
          <a:p>
            <a:r>
              <a:rPr lang="en-US" sz="1800">
                <a:cs typeface="Arial" panose="020B0604020202020204" pitchFamily="34" charset="0"/>
              </a:rPr>
              <a:t>Examples:</a:t>
            </a:r>
          </a:p>
          <a:p>
            <a:pPr lvl="1"/>
            <a:r>
              <a:rPr lang="en-US" sz="1800">
                <a:solidFill>
                  <a:srgbClr val="003054"/>
                </a:solidFill>
                <a:latin typeface="Arial" panose="020B0604020202020204" pitchFamily="34" charset="0"/>
                <a:cs typeface="Arial" panose="020B0604020202020204" pitchFamily="34" charset="0"/>
              </a:rPr>
              <a:t>Destruction of property</a:t>
            </a:r>
          </a:p>
          <a:p>
            <a:pPr lvl="1"/>
            <a:r>
              <a:rPr lang="en-US" sz="1800">
                <a:solidFill>
                  <a:srgbClr val="003054"/>
                </a:solidFill>
                <a:latin typeface="Arial" panose="020B0604020202020204" pitchFamily="34" charset="0"/>
                <a:cs typeface="Arial" panose="020B0604020202020204" pitchFamily="34" charset="0"/>
              </a:rPr>
              <a:t>Alteration</a:t>
            </a:r>
          </a:p>
          <a:p>
            <a:pPr lvl="1"/>
            <a:r>
              <a:rPr lang="en-US" sz="1800">
                <a:solidFill>
                  <a:srgbClr val="003054"/>
                </a:solidFill>
                <a:latin typeface="Arial" panose="020B0604020202020204" pitchFamily="34" charset="0"/>
                <a:cs typeface="Arial" panose="020B0604020202020204" pitchFamily="34" charset="0"/>
              </a:rPr>
              <a:t>Removal from original location</a:t>
            </a:r>
          </a:p>
          <a:p>
            <a:pPr lvl="1"/>
            <a:r>
              <a:rPr lang="en-US" sz="1800">
                <a:solidFill>
                  <a:srgbClr val="003054"/>
                </a:solidFill>
                <a:latin typeface="Arial" panose="020B0604020202020204" pitchFamily="34" charset="0"/>
                <a:cs typeface="Arial" panose="020B0604020202020204" pitchFamily="34" charset="0"/>
              </a:rPr>
              <a:t>Introduce visual, atmospheric or audible elements</a:t>
            </a:r>
          </a:p>
        </p:txBody>
      </p:sp>
      <p:sp>
        <p:nvSpPr>
          <p:cNvPr id="5" name="Text Placeholder 4"/>
          <p:cNvSpPr>
            <a:spLocks noGrp="1"/>
          </p:cNvSpPr>
          <p:nvPr>
            <p:ph type="body" sz="quarter" idx="13"/>
          </p:nvPr>
        </p:nvSpPr>
        <p:spPr/>
        <p:txBody>
          <a:bodyPr/>
          <a:lstStyle/>
          <a:p>
            <a:r>
              <a:rPr lang="en-US"/>
              <a:t>Step 4: Adverse effects</a:t>
            </a:r>
          </a:p>
          <a:p>
            <a:endParaRPr lang="en-US"/>
          </a:p>
        </p:txBody>
      </p:sp>
    </p:spTree>
    <p:extLst>
      <p:ext uri="{BB962C8B-B14F-4D97-AF65-F5344CB8AC3E}">
        <p14:creationId xmlns:p14="http://schemas.microsoft.com/office/powerpoint/2010/main" val="33436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1276350"/>
            <a:ext cx="3657600" cy="3284361"/>
          </a:xfrm>
        </p:spPr>
        <p:txBody>
          <a:bodyPr>
            <a:normAutofit fontScale="85000" lnSpcReduction="10000"/>
          </a:bodyPr>
          <a:lstStyle/>
          <a:p>
            <a:pPr marL="231775" indent="-231775"/>
            <a:r>
              <a:rPr lang="en-US" sz="1800" dirty="0"/>
              <a:t>Identify measures to avoid, minimize or mitigate the adverse effects</a:t>
            </a:r>
          </a:p>
          <a:p>
            <a:pPr marL="974725" lvl="1" indent="-231775"/>
            <a:r>
              <a:rPr lang="en-US" sz="1700" dirty="0">
                <a:solidFill>
                  <a:srgbClr val="002060"/>
                </a:solidFill>
                <a:latin typeface="Arial" panose="020B0604020202020204" pitchFamily="34" charset="0"/>
                <a:cs typeface="Arial" panose="020B0604020202020204" pitchFamily="34" charset="0"/>
              </a:rPr>
              <a:t>Consulting parties provide suggestions for mitigation or comment on measures proposed</a:t>
            </a:r>
          </a:p>
          <a:p>
            <a:pPr marL="974725" lvl="1" indent="-231775"/>
            <a:r>
              <a:rPr lang="en-US" sz="1700" dirty="0">
                <a:solidFill>
                  <a:srgbClr val="002060"/>
                </a:solidFill>
                <a:latin typeface="Arial" panose="020B0604020202020204" pitchFamily="34" charset="0"/>
                <a:cs typeface="Arial" panose="020B0604020202020204" pitchFamily="34" charset="0"/>
              </a:rPr>
              <a:t>Consulting parties do not dictate the outcome</a:t>
            </a:r>
          </a:p>
          <a:p>
            <a:pPr indent="0">
              <a:buNone/>
            </a:pPr>
            <a:endParaRPr lang="en-US" sz="1800" dirty="0"/>
          </a:p>
          <a:p>
            <a:pPr marL="231775" indent="-231775"/>
            <a:r>
              <a:rPr lang="en-US" sz="1800" dirty="0"/>
              <a:t>Create Resolution Document such as a Memorandum of Agreement (MOA) or a Programmatic Agreement (PA) that formalizes the results and agreed mitigation</a:t>
            </a:r>
          </a:p>
        </p:txBody>
      </p:sp>
      <p:sp>
        <p:nvSpPr>
          <p:cNvPr id="4" name="Text Placeholder 3"/>
          <p:cNvSpPr>
            <a:spLocks noGrp="1"/>
          </p:cNvSpPr>
          <p:nvPr>
            <p:ph type="body" sz="quarter" idx="13"/>
          </p:nvPr>
        </p:nvSpPr>
        <p:spPr>
          <a:xfrm>
            <a:off x="381000" y="514350"/>
            <a:ext cx="7592352" cy="609600"/>
          </a:xfrm>
        </p:spPr>
        <p:txBody>
          <a:bodyPr/>
          <a:lstStyle/>
          <a:p>
            <a:r>
              <a:rPr lang="en-US"/>
              <a:t>Step 4: Resolve Adverse Effects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951" y="1123950"/>
            <a:ext cx="1657966" cy="3752022"/>
          </a:xfrm>
          <a:prstGeom prst="rect">
            <a:avLst/>
          </a:prstGeom>
        </p:spPr>
      </p:pic>
      <p:sp>
        <p:nvSpPr>
          <p:cNvPr id="8" name="TextBox 7"/>
          <p:cNvSpPr txBox="1"/>
          <p:nvPr/>
        </p:nvSpPr>
        <p:spPr>
          <a:xfrm>
            <a:off x="6443917" y="4015085"/>
            <a:ext cx="2293683" cy="830997"/>
          </a:xfrm>
          <a:prstGeom prst="rect">
            <a:avLst/>
          </a:prstGeom>
          <a:noFill/>
        </p:spPr>
        <p:txBody>
          <a:bodyPr wrap="square" rtlCol="0">
            <a:spAutoFit/>
          </a:bodyPr>
          <a:lstStyle/>
          <a:p>
            <a:r>
              <a:rPr lang="en-US" sz="1600" i="1" dirty="0">
                <a:latin typeface="Arial" panose="020B0604020202020204" pitchFamily="34" charset="0"/>
                <a:cs typeface="Arial" panose="020B0604020202020204" pitchFamily="34" charset="0"/>
              </a:rPr>
              <a:t>Mitigation Example </a:t>
            </a:r>
            <a:r>
              <a:rPr lang="en-US" sz="1600" dirty="0">
                <a:latin typeface="Arial" panose="020B0604020202020204" pitchFamily="34" charset="0"/>
                <a:cs typeface="Arial" panose="020B0604020202020204" pitchFamily="34" charset="0"/>
              </a:rPr>
              <a:t>– brochure created for a historic farmstead</a:t>
            </a:r>
          </a:p>
        </p:txBody>
      </p:sp>
    </p:spTree>
    <p:extLst>
      <p:ext uri="{BB962C8B-B14F-4D97-AF65-F5344CB8AC3E}">
        <p14:creationId xmlns:p14="http://schemas.microsoft.com/office/powerpoint/2010/main" val="1011386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5823450" y="4650038"/>
            <a:ext cx="245745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4A4DB-036F-4816-A98C-42C4167E83C5}" type="slidenum">
              <a:rPr kumimoji="0" lang="en-US" sz="1059" b="0" i="0" u="none" strike="noStrike" kern="1200" cap="none" spc="0" normalizeH="0" baseline="0" noProof="0" smtClean="0">
                <a:ln>
                  <a:noFill/>
                </a:ln>
                <a:solidFill>
                  <a:srgbClr val="A5A5A5"/>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59" b="0" i="0" u="none" strike="noStrike" kern="1200" cap="none" spc="0" normalizeH="0" baseline="0" noProof="0" dirty="0">
              <a:ln>
                <a:noFill/>
              </a:ln>
              <a:solidFill>
                <a:srgbClr val="A5A5A5"/>
              </a:solidFill>
              <a:effectLst/>
              <a:uLnTx/>
              <a:uFillTx/>
              <a:latin typeface="Calibri"/>
              <a:ea typeface="+mn-ea"/>
              <a:cs typeface="+mn-cs"/>
            </a:endParaRPr>
          </a:p>
        </p:txBody>
      </p:sp>
      <p:sp>
        <p:nvSpPr>
          <p:cNvPr id="3" name="Down Arrow 2"/>
          <p:cNvSpPr/>
          <p:nvPr/>
        </p:nvSpPr>
        <p:spPr>
          <a:xfrm>
            <a:off x="2751027" y="1412026"/>
            <a:ext cx="304800" cy="342900"/>
          </a:xfrm>
          <a:prstGeom prst="down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Content Placeholder 6"/>
          <p:cNvSpPr txBox="1">
            <a:spLocks/>
          </p:cNvSpPr>
          <p:nvPr/>
        </p:nvSpPr>
        <p:spPr>
          <a:xfrm>
            <a:off x="1531827" y="659809"/>
            <a:ext cx="2743200" cy="721043"/>
          </a:xfrm>
          <a:prstGeom prst="rect">
            <a:avLst/>
          </a:prstGeom>
          <a:solidFill>
            <a:srgbClr val="005CA8"/>
          </a:solidFill>
          <a:ln w="19050" cap="flat" cmpd="sng" algn="ctr">
            <a:solidFill>
              <a:srgbClr val="080808"/>
            </a:solidFill>
            <a:prstDash val="solid"/>
          </a:ln>
        </p:spPr>
        <p:style>
          <a:lnRef idx="2">
            <a:schemeClr val="accent6">
              <a:shade val="50000"/>
            </a:schemeClr>
          </a:lnRef>
          <a:fillRef idx="1">
            <a:schemeClr val="accent6"/>
          </a:fillRef>
          <a:effectRef idx="0">
            <a:schemeClr val="accent6"/>
          </a:effectRef>
          <a:fontRef idx="minor">
            <a:schemeClr val="lt1"/>
          </a:fontRef>
        </p:style>
        <p:txBody>
          <a:bodyPr>
            <a:no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Louisville Metro Housing Authority</a:t>
            </a:r>
          </a:p>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(Lead Applicant)</a:t>
            </a:r>
          </a:p>
        </p:txBody>
      </p:sp>
      <p:sp>
        <p:nvSpPr>
          <p:cNvPr id="5" name="Content Placeholder 6"/>
          <p:cNvSpPr txBox="1">
            <a:spLocks/>
          </p:cNvSpPr>
          <p:nvPr/>
        </p:nvSpPr>
        <p:spPr>
          <a:xfrm>
            <a:off x="617427" y="1809478"/>
            <a:ext cx="7924800" cy="1514475"/>
          </a:xfrm>
          <a:prstGeom prst="rect">
            <a:avLst/>
          </a:prstGeom>
          <a:solidFill>
            <a:schemeClr val="tx2">
              <a:lumMod val="20000"/>
              <a:lumOff val="80000"/>
            </a:schemeClr>
          </a:solidFill>
          <a:ln w="19050" cap="flat" cmpd="sng" algn="ctr">
            <a:solidFill>
              <a:srgbClr val="080808"/>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o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1"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Implementation Team</a:t>
            </a:r>
            <a:endPar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endParaRP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Lead:  			Louisville Metro Housing Authority</a:t>
            </a: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Housing:		   	McCormack Baron Salazar </a:t>
            </a: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Arts and Cultural:		LCCC</a:t>
            </a: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Neighborhood:		Louisville Metro Government / Louisville Forward</a:t>
            </a: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People:			Urban Strategies</a:t>
            </a:r>
          </a:p>
          <a:p>
            <a:pPr marL="0" marR="0" lvl="0" indent="0" algn="l" defTabSz="806867" rtl="0" eaLnBrk="1" fontAlgn="auto" latinLnBrk="0" hangingPunct="1">
              <a:lnSpc>
                <a:spcPct val="100000"/>
              </a:lnSpc>
              <a:spcBef>
                <a:spcPts val="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srgbClr val="080808"/>
                </a:solidFill>
                <a:effectLst/>
                <a:uLnTx/>
                <a:uFillTx/>
                <a:latin typeface="Calibri" panose="020F0502020204030204" pitchFamily="34" charset="0"/>
                <a:ea typeface="+mn-ea"/>
                <a:cs typeface="+mn-cs"/>
              </a:rPr>
              <a:t>Education:			Jefferson County Public Schools</a:t>
            </a:r>
          </a:p>
        </p:txBody>
      </p:sp>
      <p:sp>
        <p:nvSpPr>
          <p:cNvPr id="6" name="Content Placeholder 6"/>
          <p:cNvSpPr txBox="1">
            <a:spLocks/>
          </p:cNvSpPr>
          <p:nvPr/>
        </p:nvSpPr>
        <p:spPr>
          <a:xfrm>
            <a:off x="5203144" y="659809"/>
            <a:ext cx="2500884" cy="721043"/>
          </a:xfrm>
          <a:prstGeom prst="rect">
            <a:avLst/>
          </a:prstGeom>
          <a:solidFill>
            <a:srgbClr val="005CA8"/>
          </a:solidFill>
          <a:ln w="19050" cap="flat" cmpd="sng" algn="ctr">
            <a:solidFill>
              <a:srgbClr val="080808"/>
            </a:solidFill>
            <a:prstDash val="solid"/>
          </a:ln>
        </p:spPr>
        <p:style>
          <a:lnRef idx="2">
            <a:schemeClr val="accent3">
              <a:shade val="50000"/>
            </a:schemeClr>
          </a:lnRef>
          <a:fillRef idx="1">
            <a:schemeClr val="accent3"/>
          </a:fillRef>
          <a:effectRef idx="0">
            <a:schemeClr val="accent3"/>
          </a:effectRef>
          <a:fontRef idx="minor">
            <a:schemeClr val="lt1"/>
          </a:fontRef>
        </p:style>
        <p:txBody>
          <a:bodyPr>
            <a:no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ts val="48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Louisville Metro Government</a:t>
            </a:r>
          </a:p>
          <a:p>
            <a:pPr marL="0" marR="0" lvl="0" indent="0" algn="ctr" defTabSz="806867" rtl="0" eaLnBrk="1" fontAlgn="auto" latinLnBrk="0" hangingPunct="1">
              <a:lnSpc>
                <a:spcPct val="100000"/>
              </a:lnSpc>
              <a:spcBef>
                <a:spcPts val="480"/>
              </a:spcBef>
              <a:spcAft>
                <a:spcPts val="0"/>
              </a:spcAft>
              <a:buClr>
                <a:srgbClr val="C0504D"/>
              </a:buClr>
              <a:buSzTx/>
              <a:buFont typeface="Wingdings" panose="05000000000000000000" pitchFamily="2" charset="2"/>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(Co-Applicant)</a:t>
            </a:r>
          </a:p>
        </p:txBody>
      </p:sp>
      <p:sp>
        <p:nvSpPr>
          <p:cNvPr id="7" name="Content Placeholder 6"/>
          <p:cNvSpPr txBox="1">
            <a:spLocks/>
          </p:cNvSpPr>
          <p:nvPr/>
        </p:nvSpPr>
        <p:spPr>
          <a:xfrm>
            <a:off x="617427" y="3781153"/>
            <a:ext cx="2438400" cy="1111827"/>
          </a:xfrm>
          <a:prstGeom prst="rect">
            <a:avLst/>
          </a:prstGeom>
          <a:solidFill>
            <a:srgbClr val="81B040"/>
          </a:solidFill>
          <a:ln w="19050" cap="flat" cmpd="sng" algn="ctr">
            <a:solidFill>
              <a:srgbClr val="080808"/>
            </a:solidFill>
            <a:prstDash val="soli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Russell</a:t>
            </a:r>
          </a:p>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Neighborhood Association </a:t>
            </a:r>
          </a:p>
        </p:txBody>
      </p:sp>
      <p:sp>
        <p:nvSpPr>
          <p:cNvPr id="8" name="Left-Right Arrow 7"/>
          <p:cNvSpPr/>
          <p:nvPr/>
        </p:nvSpPr>
        <p:spPr>
          <a:xfrm>
            <a:off x="4351228" y="857739"/>
            <a:ext cx="775716" cy="237363"/>
          </a:xfrm>
          <a:prstGeom prst="leftRight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6"/>
          <p:cNvSpPr txBox="1">
            <a:spLocks/>
          </p:cNvSpPr>
          <p:nvPr/>
        </p:nvSpPr>
        <p:spPr>
          <a:xfrm>
            <a:off x="3360627" y="3781153"/>
            <a:ext cx="2438400" cy="1111827"/>
          </a:xfrm>
          <a:prstGeom prst="rect">
            <a:avLst/>
          </a:prstGeom>
          <a:solidFill>
            <a:srgbClr val="81B040"/>
          </a:solidFill>
          <a:ln w="19050" cap="flat" cmpd="sng" algn="ctr">
            <a:solidFill>
              <a:srgbClr val="080808"/>
            </a:solidFill>
            <a:prstDash val="soli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Coordinating Committee</a:t>
            </a:r>
          </a:p>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3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Residents, Partners &amp; Community Stakeholders</a:t>
            </a:r>
          </a:p>
        </p:txBody>
      </p:sp>
      <p:sp>
        <p:nvSpPr>
          <p:cNvPr id="10" name="Content Placeholder 6"/>
          <p:cNvSpPr txBox="1">
            <a:spLocks/>
          </p:cNvSpPr>
          <p:nvPr/>
        </p:nvSpPr>
        <p:spPr>
          <a:xfrm>
            <a:off x="6103827" y="3781153"/>
            <a:ext cx="2438400" cy="1111827"/>
          </a:xfrm>
          <a:prstGeom prst="rect">
            <a:avLst/>
          </a:prstGeom>
          <a:solidFill>
            <a:srgbClr val="81B040"/>
          </a:solidFill>
          <a:ln w="19050" cap="flat" cmpd="sng" algn="ctr">
            <a:solidFill>
              <a:srgbClr val="080808"/>
            </a:solidFill>
            <a:prstDash val="solid"/>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lt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lt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lt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lt1"/>
                </a:solidFill>
                <a:latin typeface="+mn-lt"/>
                <a:ea typeface="+mn-ea"/>
                <a:cs typeface="+mn-cs"/>
              </a:defRPr>
            </a:lvl9pPr>
          </a:lstStyle>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9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Service Provider Network</a:t>
            </a:r>
          </a:p>
          <a:p>
            <a:pPr marL="0" marR="0" lvl="0" indent="0" algn="ctr" defTabSz="806867" rtl="0" eaLnBrk="1" fontAlgn="auto" latinLnBrk="0" hangingPunct="1">
              <a:lnSpc>
                <a:spcPct val="100000"/>
              </a:lnSpc>
              <a:spcBef>
                <a:spcPct val="30000"/>
              </a:spcBef>
              <a:spcAft>
                <a:spcPts val="0"/>
              </a:spcAft>
              <a:buClr>
                <a:srgbClr val="C0504D"/>
              </a:buClr>
              <a:buSzTx/>
              <a:buFont typeface="Wingdings" panose="05000000000000000000" pitchFamily="2" charset="2"/>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Workforce &amp; Wealth Building Opportunities</a:t>
            </a:r>
          </a:p>
        </p:txBody>
      </p:sp>
      <p:sp>
        <p:nvSpPr>
          <p:cNvPr id="11" name="Down Arrow 10"/>
          <p:cNvSpPr/>
          <p:nvPr/>
        </p:nvSpPr>
        <p:spPr>
          <a:xfrm>
            <a:off x="6301186" y="1413812"/>
            <a:ext cx="304800" cy="342900"/>
          </a:xfrm>
          <a:prstGeom prst="down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Down Arrow 11"/>
          <p:cNvSpPr/>
          <p:nvPr/>
        </p:nvSpPr>
        <p:spPr>
          <a:xfrm>
            <a:off x="1684227" y="3409679"/>
            <a:ext cx="304800" cy="342900"/>
          </a:xfrm>
          <a:prstGeom prst="down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Down Arrow 12"/>
          <p:cNvSpPr/>
          <p:nvPr/>
        </p:nvSpPr>
        <p:spPr>
          <a:xfrm>
            <a:off x="4427427" y="3388897"/>
            <a:ext cx="304800" cy="342900"/>
          </a:xfrm>
          <a:prstGeom prst="down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Down Arrow 13"/>
          <p:cNvSpPr/>
          <p:nvPr/>
        </p:nvSpPr>
        <p:spPr>
          <a:xfrm>
            <a:off x="7170627" y="3388897"/>
            <a:ext cx="304800" cy="342900"/>
          </a:xfrm>
          <a:prstGeom prst="downArrow">
            <a:avLst/>
          </a:prstGeom>
          <a:solidFill>
            <a:schemeClr val="bg1">
              <a:lumMod val="50000"/>
            </a:schemeClr>
          </a:solidFill>
          <a:ln>
            <a:solidFill>
              <a:srgbClr val="080808"/>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5" name="Title 1"/>
          <p:cNvSpPr txBox="1">
            <a:spLocks/>
          </p:cNvSpPr>
          <p:nvPr/>
        </p:nvSpPr>
        <p:spPr>
          <a:xfrm>
            <a:off x="-1" y="86912"/>
            <a:ext cx="9144001" cy="493842"/>
          </a:xfrm>
          <a:prstGeom prst="rect">
            <a:avLst/>
          </a:prstGeom>
        </p:spPr>
        <p:txBody>
          <a:bodyPr>
            <a:normAutofit fontScale="92500" lnSpcReduction="20000"/>
          </a:bodyPr>
          <a:lstStyle>
            <a:lvl1pPr algn="l" defTabSz="806867" rtl="0" eaLnBrk="1" latinLnBrk="0" hangingPunct="1">
              <a:spcBef>
                <a:spcPct val="0"/>
              </a:spcBef>
              <a:buNone/>
              <a:defRPr sz="3883" kern="1200">
                <a:solidFill>
                  <a:schemeClr val="tx2"/>
                </a:solidFill>
                <a:latin typeface="+mj-lt"/>
                <a:ea typeface="+mj-ea"/>
                <a:cs typeface="+mj-cs"/>
              </a:defRPr>
            </a:lvl1pPr>
          </a:lstStyle>
          <a:p>
            <a:pPr marL="0" marR="0" lvl="0" indent="0" algn="l" defTabSz="806867"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81B03E"/>
                </a:solidFill>
                <a:effectLst/>
                <a:uLnTx/>
                <a:uFillTx/>
                <a:latin typeface="Arial Black" panose="020B0A04020102020204" pitchFamily="34" charset="0"/>
                <a:ea typeface="+mj-ea"/>
                <a:cs typeface="+mj-cs"/>
              </a:rPr>
              <a:t>VISION RUSSELL </a:t>
            </a:r>
            <a:r>
              <a:rPr kumimoji="0" lang="en-US" sz="3200" b="0" i="0" u="none" strike="noStrike" kern="1200" cap="none" spc="0" normalizeH="0" baseline="0" noProof="0" dirty="0">
                <a:ln>
                  <a:noFill/>
                </a:ln>
                <a:solidFill>
                  <a:srgbClr val="1F497D"/>
                </a:solidFill>
                <a:effectLst/>
                <a:uLnTx/>
                <a:uFillTx/>
                <a:latin typeface="Arial Black" panose="020B0A04020102020204" pitchFamily="34" charset="0"/>
                <a:ea typeface="+mj-ea"/>
                <a:cs typeface="+mj-cs"/>
              </a:rPr>
              <a:t>Governance Structure</a:t>
            </a:r>
          </a:p>
        </p:txBody>
      </p:sp>
    </p:spTree>
    <p:extLst>
      <p:ext uri="{BB962C8B-B14F-4D97-AF65-F5344CB8AC3E}">
        <p14:creationId xmlns:p14="http://schemas.microsoft.com/office/powerpoint/2010/main" val="324041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231333" y="2767476"/>
            <a:ext cx="4540433" cy="2225707"/>
          </a:xfrm>
          <a:prstGeom prst="rect">
            <a:avLst/>
          </a:prstGeom>
        </p:spPr>
      </p:pic>
      <p:sp>
        <p:nvSpPr>
          <p:cNvPr id="2" name="Text Placeholder 1"/>
          <p:cNvSpPr>
            <a:spLocks noGrp="1"/>
          </p:cNvSpPr>
          <p:nvPr>
            <p:ph type="body" sz="quarter" idx="11"/>
          </p:nvPr>
        </p:nvSpPr>
        <p:spPr>
          <a:xfrm>
            <a:off x="380999" y="1276351"/>
            <a:ext cx="6715716" cy="3190453"/>
          </a:xfrm>
        </p:spPr>
        <p:txBody>
          <a:bodyPr>
            <a:normAutofit fontScale="77500" lnSpcReduction="20000"/>
          </a:bodyPr>
          <a:lstStyle/>
          <a:p>
            <a:pPr indent="0">
              <a:buNone/>
            </a:pPr>
            <a:r>
              <a:rPr lang="en-US" sz="2000" dirty="0"/>
              <a:t>Project has been determined to be an Undertaking by the Louisville Metro Government, acting as the Responsible Entity</a:t>
            </a:r>
          </a:p>
          <a:p>
            <a:pPr indent="0">
              <a:buNone/>
            </a:pPr>
            <a:endParaRPr lang="en-US" sz="2000" dirty="0"/>
          </a:p>
          <a:p>
            <a:r>
              <a:rPr lang="en-US" sz="2000" dirty="0"/>
              <a:t>Step 1: Initiate the Project-This meeting initiates the formal Section 106 Consultation for the Project. </a:t>
            </a:r>
          </a:p>
          <a:p>
            <a:endParaRPr lang="en-US" sz="2000" dirty="0"/>
          </a:p>
          <a:p>
            <a:r>
              <a:rPr lang="en-US" sz="2000" dirty="0"/>
              <a:t>Step 2: Identify and Evaluate historic properties-Archaeological and Architectural Surveys have been completed. </a:t>
            </a:r>
          </a:p>
          <a:p>
            <a:endParaRPr lang="en-US" sz="2000" dirty="0"/>
          </a:p>
          <a:p>
            <a:r>
              <a:rPr lang="en-US" sz="2000" dirty="0"/>
              <a:t>Step 3: Assess effects of the undertaking</a:t>
            </a:r>
          </a:p>
          <a:p>
            <a:pPr indent="0">
              <a:buNone/>
            </a:pPr>
            <a:r>
              <a:rPr lang="en-US" sz="2000" dirty="0"/>
              <a:t>on historic properties-Project will have </a:t>
            </a:r>
          </a:p>
          <a:p>
            <a:pPr indent="0">
              <a:buNone/>
            </a:pPr>
            <a:r>
              <a:rPr lang="en-US" sz="2000" dirty="0"/>
              <a:t>an Adverse Effect on Historic properties</a:t>
            </a:r>
          </a:p>
          <a:p>
            <a:endParaRPr lang="en-US" sz="2000" dirty="0"/>
          </a:p>
          <a:p>
            <a:r>
              <a:rPr lang="en-US" sz="2000" dirty="0"/>
              <a:t>Step 4: Resolve any adverse effects-</a:t>
            </a:r>
          </a:p>
          <a:p>
            <a:pPr indent="0">
              <a:buNone/>
            </a:pPr>
            <a:r>
              <a:rPr lang="en-US" sz="2000" dirty="0"/>
              <a:t>Will develop a PA to resolve effects</a:t>
            </a:r>
          </a:p>
        </p:txBody>
      </p:sp>
      <p:sp>
        <p:nvSpPr>
          <p:cNvPr id="4" name="Text Placeholder 3"/>
          <p:cNvSpPr>
            <a:spLocks noGrp="1"/>
          </p:cNvSpPr>
          <p:nvPr>
            <p:ph type="body" sz="quarter" idx="13"/>
          </p:nvPr>
        </p:nvSpPr>
        <p:spPr>
          <a:xfrm>
            <a:off x="380999" y="514350"/>
            <a:ext cx="8479779" cy="609600"/>
          </a:xfrm>
        </p:spPr>
        <p:txBody>
          <a:bodyPr/>
          <a:lstStyle/>
          <a:p>
            <a:r>
              <a:rPr lang="en-US" sz="2200" dirty="0"/>
              <a:t>Status of Section 106 for Beecher Terrace Project </a:t>
            </a:r>
          </a:p>
          <a:p>
            <a:endParaRPr lang="en-US" dirty="0"/>
          </a:p>
        </p:txBody>
      </p:sp>
    </p:spTree>
    <p:extLst>
      <p:ext uri="{BB962C8B-B14F-4D97-AF65-F5344CB8AC3E}">
        <p14:creationId xmlns:p14="http://schemas.microsoft.com/office/powerpoint/2010/main" val="1214750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8" y="1246173"/>
            <a:ext cx="6958478" cy="3230576"/>
          </a:xfrm>
        </p:spPr>
        <p:txBody>
          <a:bodyPr>
            <a:normAutofit fontScale="62500" lnSpcReduction="20000"/>
          </a:bodyPr>
          <a:lstStyle/>
          <a:p>
            <a:pPr marL="231775" indent="-231775"/>
            <a:r>
              <a:rPr lang="en-US" sz="2600" dirty="0"/>
              <a:t>One New Historic District-Beecher Terrace Historic District</a:t>
            </a:r>
          </a:p>
          <a:p>
            <a:pPr marL="974725" lvl="1" indent="-231775"/>
            <a:r>
              <a:rPr lang="en-US" sz="2817" dirty="0"/>
              <a:t>Beecher Terrace Complex</a:t>
            </a:r>
          </a:p>
          <a:p>
            <a:pPr marL="974725" lvl="1" indent="-231775"/>
            <a:r>
              <a:rPr lang="en-US" sz="2817" dirty="0"/>
              <a:t>Baxter Community Center</a:t>
            </a:r>
          </a:p>
          <a:p>
            <a:pPr marL="974725" lvl="1" indent="-231775"/>
            <a:r>
              <a:rPr lang="en-US" sz="2817" dirty="0"/>
              <a:t>Baxter Square Park</a:t>
            </a:r>
          </a:p>
          <a:p>
            <a:pPr marL="231775" indent="-231775"/>
            <a:endParaRPr lang="en-US" sz="1800" dirty="0"/>
          </a:p>
          <a:p>
            <a:pPr marL="231775" indent="-231775"/>
            <a:r>
              <a:rPr lang="en-US" sz="2600" dirty="0"/>
              <a:t>Two Archaeological Sites</a:t>
            </a:r>
          </a:p>
          <a:p>
            <a:pPr marL="974725" lvl="1" indent="-231775"/>
            <a:r>
              <a:rPr lang="en-US" sz="2700" dirty="0"/>
              <a:t>Baxter Square Park</a:t>
            </a:r>
          </a:p>
          <a:p>
            <a:pPr marL="974725" lvl="1" indent="-231775"/>
            <a:r>
              <a:rPr lang="en-US" sz="2700" dirty="0"/>
              <a:t>Beecher Terrace</a:t>
            </a:r>
          </a:p>
          <a:p>
            <a:pPr marL="231775" indent="-231775"/>
            <a:endParaRPr lang="en-US" sz="2600" dirty="0"/>
          </a:p>
          <a:p>
            <a:pPr marL="231775" indent="-231775"/>
            <a:r>
              <a:rPr lang="en-US" sz="2600" dirty="0"/>
              <a:t>Three Historic Buildings</a:t>
            </a:r>
          </a:p>
          <a:p>
            <a:pPr marL="974725" lvl="1" indent="-231775"/>
            <a:r>
              <a:rPr lang="en-US" sz="2817" dirty="0"/>
              <a:t>Fire Department Headquarters</a:t>
            </a:r>
          </a:p>
          <a:p>
            <a:pPr marL="974725" lvl="1" indent="-231775"/>
            <a:r>
              <a:rPr lang="en-US" sz="2817" dirty="0"/>
              <a:t>St. Peters Church</a:t>
            </a:r>
          </a:p>
          <a:p>
            <a:pPr marL="974725" lvl="1" indent="-231775"/>
            <a:r>
              <a:rPr lang="en-US" sz="2817" dirty="0"/>
              <a:t>Merciful Savior Church</a:t>
            </a:r>
          </a:p>
          <a:p>
            <a:pPr marL="231775" indent="-231775"/>
            <a:endParaRPr lang="en-US" sz="1800" dirty="0"/>
          </a:p>
        </p:txBody>
      </p:sp>
      <p:sp>
        <p:nvSpPr>
          <p:cNvPr id="4" name="Text Placeholder 3"/>
          <p:cNvSpPr>
            <a:spLocks noGrp="1"/>
          </p:cNvSpPr>
          <p:nvPr>
            <p:ph type="body" sz="quarter" idx="13"/>
          </p:nvPr>
        </p:nvSpPr>
        <p:spPr>
          <a:xfrm>
            <a:off x="380999" y="514350"/>
            <a:ext cx="7638208" cy="609600"/>
          </a:xfrm>
        </p:spPr>
        <p:txBody>
          <a:bodyPr/>
          <a:lstStyle/>
          <a:p>
            <a:r>
              <a:rPr lang="en-US" sz="2800" dirty="0"/>
              <a:t>Step 2: Identify Historic Properties</a:t>
            </a:r>
          </a:p>
        </p:txBody>
      </p:sp>
    </p:spTree>
    <p:extLst>
      <p:ext uri="{BB962C8B-B14F-4D97-AF65-F5344CB8AC3E}">
        <p14:creationId xmlns:p14="http://schemas.microsoft.com/office/powerpoint/2010/main" val="2293661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6EA43DC6-7A3D-4D35-B6B5-3DAF0FF16C79}"/>
              </a:ext>
            </a:extLst>
          </p:cNvPr>
          <p:cNvSpPr>
            <a:spLocks noGrp="1"/>
          </p:cNvSpPr>
          <p:nvPr>
            <p:ph type="body" sz="quarter" idx="11"/>
          </p:nvPr>
        </p:nvSpPr>
        <p:spPr>
          <a:xfrm>
            <a:off x="3992880" y="1276350"/>
            <a:ext cx="45719" cy="2324606"/>
          </a:xfrm>
        </p:spPr>
        <p:txBody>
          <a:bodyPr/>
          <a:lstStyle/>
          <a:p>
            <a:endParaRPr lang="en-US" dirty="0"/>
          </a:p>
        </p:txBody>
      </p:sp>
      <p:sp>
        <p:nvSpPr>
          <p:cNvPr id="3" name="Text Placeholder 2">
            <a:extLst>
              <a:ext uri="{FF2B5EF4-FFF2-40B4-BE49-F238E27FC236}">
                <a16:creationId xmlns:a16="http://schemas.microsoft.com/office/drawing/2014/main" xmlns="" id="{B83F98BC-9B21-49A1-B221-15CF49FCA1EC}"/>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xmlns="" id="{1DA41CF5-3D31-4557-A960-6065BFB0260F}"/>
              </a:ext>
            </a:extLst>
          </p:cNvPr>
          <p:cNvSpPr>
            <a:spLocks noGrp="1"/>
          </p:cNvSpPr>
          <p:nvPr>
            <p:ph type="body" sz="quarter" idx="13"/>
          </p:nvPr>
        </p:nvSpPr>
        <p:spPr>
          <a:xfrm>
            <a:off x="4556754" y="514349"/>
            <a:ext cx="1615445" cy="1597671"/>
          </a:xfrm>
        </p:spPr>
        <p:txBody>
          <a:bodyPr/>
          <a:lstStyle/>
          <a:p>
            <a:endParaRPr lang="en-US" dirty="0"/>
          </a:p>
        </p:txBody>
      </p:sp>
      <p:pic>
        <p:nvPicPr>
          <p:cNvPr id="6" name="Picture 5" descr="A circuit board&#10;&#10;Description generated with high confidence">
            <a:extLst>
              <a:ext uri="{FF2B5EF4-FFF2-40B4-BE49-F238E27FC236}">
                <a16:creationId xmlns:a16="http://schemas.microsoft.com/office/drawing/2014/main" xmlns="" id="{44C6069D-EA5B-417D-A07F-6603EDA29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591" y="37932"/>
            <a:ext cx="6265556" cy="4841566"/>
          </a:xfrm>
          <a:prstGeom prst="rect">
            <a:avLst/>
          </a:prstGeom>
        </p:spPr>
      </p:pic>
    </p:spTree>
    <p:extLst>
      <p:ext uri="{BB962C8B-B14F-4D97-AF65-F5344CB8AC3E}">
        <p14:creationId xmlns:p14="http://schemas.microsoft.com/office/powerpoint/2010/main" val="2379937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A768F59-0869-4B39-8FEC-A2E9E838094F}"/>
              </a:ext>
            </a:extLst>
          </p:cNvPr>
          <p:cNvSpPr>
            <a:spLocks noGrp="1"/>
          </p:cNvSpPr>
          <p:nvPr>
            <p:ph type="body" sz="quarter" idx="13"/>
          </p:nvPr>
        </p:nvSpPr>
        <p:spPr>
          <a:xfrm>
            <a:off x="381000" y="514350"/>
            <a:ext cx="8415042" cy="609600"/>
          </a:xfrm>
        </p:spPr>
        <p:txBody>
          <a:bodyPr/>
          <a:lstStyle/>
          <a:p>
            <a:r>
              <a:rPr lang="en-US" dirty="0"/>
              <a:t>Beecher Terrace Historic District</a:t>
            </a:r>
          </a:p>
        </p:txBody>
      </p:sp>
      <p:pic>
        <p:nvPicPr>
          <p:cNvPr id="8" name="Picture 7" descr="A tree in front of a house&#10;&#10;Description generated with very high confidence">
            <a:extLst>
              <a:ext uri="{FF2B5EF4-FFF2-40B4-BE49-F238E27FC236}">
                <a16:creationId xmlns:a16="http://schemas.microsoft.com/office/drawing/2014/main" xmlns="" id="{1728FA3B-271F-4C64-BBE5-86CA7BF03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23950"/>
            <a:ext cx="4295479" cy="2702740"/>
          </a:xfrm>
          <a:prstGeom prst="rect">
            <a:avLst/>
          </a:prstGeom>
        </p:spPr>
      </p:pic>
      <p:pic>
        <p:nvPicPr>
          <p:cNvPr id="10" name="Picture 9" descr="A picture containing sky, outdoor, road, tree&#10;&#10;Description generated with very high confidence">
            <a:extLst>
              <a:ext uri="{FF2B5EF4-FFF2-40B4-BE49-F238E27FC236}">
                <a16:creationId xmlns:a16="http://schemas.microsoft.com/office/drawing/2014/main" xmlns="" id="{61815FA7-2EC8-4EE3-B311-D1411258D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479" y="1123950"/>
            <a:ext cx="4800601" cy="3200400"/>
          </a:xfrm>
          <a:prstGeom prst="rect">
            <a:avLst/>
          </a:prstGeom>
        </p:spPr>
      </p:pic>
    </p:spTree>
    <p:extLst>
      <p:ext uri="{BB962C8B-B14F-4D97-AF65-F5344CB8AC3E}">
        <p14:creationId xmlns:p14="http://schemas.microsoft.com/office/powerpoint/2010/main" val="2117724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700CE4FC-1601-48C7-90F5-2E07973BD2FA}"/>
              </a:ext>
            </a:extLst>
          </p:cNvPr>
          <p:cNvSpPr>
            <a:spLocks noGrp="1"/>
          </p:cNvSpPr>
          <p:nvPr>
            <p:ph type="body" sz="quarter" idx="13"/>
          </p:nvPr>
        </p:nvSpPr>
        <p:spPr/>
        <p:txBody>
          <a:bodyPr/>
          <a:lstStyle/>
          <a:p>
            <a:r>
              <a:rPr lang="en-US" dirty="0"/>
              <a:t>Baxter Square Park</a:t>
            </a:r>
          </a:p>
        </p:txBody>
      </p:sp>
      <p:pic>
        <p:nvPicPr>
          <p:cNvPr id="6" name="Picture 5">
            <a:extLst>
              <a:ext uri="{FF2B5EF4-FFF2-40B4-BE49-F238E27FC236}">
                <a16:creationId xmlns:a16="http://schemas.microsoft.com/office/drawing/2014/main" xmlns="" id="{E15A3A08-0DD9-454E-AFE8-1B39E8ABAF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8715" y="1235833"/>
            <a:ext cx="4744710" cy="3664457"/>
          </a:xfrm>
          <a:prstGeom prst="rect">
            <a:avLst/>
          </a:prstGeom>
        </p:spPr>
      </p:pic>
      <p:pic>
        <p:nvPicPr>
          <p:cNvPr id="7" name="Picture 6" descr="An empty park bench next to a tree&#10;&#10;Description generated with high confidence">
            <a:extLst>
              <a:ext uri="{FF2B5EF4-FFF2-40B4-BE49-F238E27FC236}">
                <a16:creationId xmlns:a16="http://schemas.microsoft.com/office/drawing/2014/main" xmlns="" id="{9C7D11FA-B123-42C1-8348-26D3B5F72B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102" y="1637289"/>
            <a:ext cx="3815395" cy="2861546"/>
          </a:xfrm>
          <a:prstGeom prst="rect">
            <a:avLst/>
          </a:prstGeom>
        </p:spPr>
      </p:pic>
    </p:spTree>
    <p:extLst>
      <p:ext uri="{BB962C8B-B14F-4D97-AF65-F5344CB8AC3E}">
        <p14:creationId xmlns:p14="http://schemas.microsoft.com/office/powerpoint/2010/main" val="794342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xmlns="" id="{72542ED6-6FC2-46ED-8151-D15A33563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247"/>
            <a:ext cx="9144000" cy="3479006"/>
          </a:xfrm>
          <a:prstGeom prst="rect">
            <a:avLst/>
          </a:prstGeom>
        </p:spPr>
      </p:pic>
    </p:spTree>
    <p:extLst>
      <p:ext uri="{BB962C8B-B14F-4D97-AF65-F5344CB8AC3E}">
        <p14:creationId xmlns:p14="http://schemas.microsoft.com/office/powerpoint/2010/main" val="2157618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480F41D-96D0-4FD6-9C5A-E1D2D41CE985}"/>
              </a:ext>
            </a:extLst>
          </p:cNvPr>
          <p:cNvSpPr>
            <a:spLocks noGrp="1"/>
          </p:cNvSpPr>
          <p:nvPr>
            <p:ph type="body" sz="quarter" idx="13"/>
          </p:nvPr>
        </p:nvSpPr>
        <p:spPr>
          <a:xfrm>
            <a:off x="380999" y="514350"/>
            <a:ext cx="8115637" cy="609600"/>
          </a:xfrm>
        </p:spPr>
        <p:txBody>
          <a:bodyPr/>
          <a:lstStyle/>
          <a:p>
            <a:r>
              <a:rPr lang="en-US" sz="2800" dirty="0"/>
              <a:t>Beecher Terrace Archaeological Site</a:t>
            </a:r>
          </a:p>
        </p:txBody>
      </p:sp>
      <p:pic>
        <p:nvPicPr>
          <p:cNvPr id="6" name="Picture 5" descr="A person that is standing in the grass&#10;&#10;Description generated with high confidence">
            <a:extLst>
              <a:ext uri="{FF2B5EF4-FFF2-40B4-BE49-F238E27FC236}">
                <a16:creationId xmlns:a16="http://schemas.microsoft.com/office/drawing/2014/main" xmlns="" id="{A32DCE5B-6D85-4F66-B696-50B7AD5774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64" y="1123950"/>
            <a:ext cx="2773081" cy="3697441"/>
          </a:xfrm>
          <a:prstGeom prst="rect">
            <a:avLst/>
          </a:prstGeom>
        </p:spPr>
      </p:pic>
      <p:pic>
        <p:nvPicPr>
          <p:cNvPr id="8" name="Picture 7" descr="A person sitting on a rock&#10;&#10;Description generated with high confidence">
            <a:extLst>
              <a:ext uri="{FF2B5EF4-FFF2-40B4-BE49-F238E27FC236}">
                <a16:creationId xmlns:a16="http://schemas.microsoft.com/office/drawing/2014/main" xmlns="" id="{B6B51125-F317-4999-9BEC-11EEBC8FD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3495" y="1123950"/>
            <a:ext cx="4267201" cy="3200401"/>
          </a:xfrm>
          <a:prstGeom prst="rect">
            <a:avLst/>
          </a:prstGeom>
        </p:spPr>
      </p:pic>
    </p:spTree>
    <p:extLst>
      <p:ext uri="{BB962C8B-B14F-4D97-AF65-F5344CB8AC3E}">
        <p14:creationId xmlns:p14="http://schemas.microsoft.com/office/powerpoint/2010/main" val="280316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9EF8E5AC-C293-46C7-B913-6961E1675453}"/>
              </a:ext>
            </a:extLst>
          </p:cNvPr>
          <p:cNvSpPr>
            <a:spLocks noGrp="1"/>
          </p:cNvSpPr>
          <p:nvPr>
            <p:ph type="body" sz="quarter" idx="13"/>
          </p:nvPr>
        </p:nvSpPr>
        <p:spPr>
          <a:xfrm>
            <a:off x="381000" y="514350"/>
            <a:ext cx="5566646" cy="609600"/>
          </a:xfrm>
        </p:spPr>
        <p:txBody>
          <a:bodyPr/>
          <a:lstStyle/>
          <a:p>
            <a:r>
              <a:rPr lang="en-US" dirty="0"/>
              <a:t>St. Peter’s United Church of Christ</a:t>
            </a:r>
          </a:p>
        </p:txBody>
      </p:sp>
      <p:pic>
        <p:nvPicPr>
          <p:cNvPr id="8" name="Picture 7" descr="A church with a clock on the side of a road&#10;&#10;Description generated with high confidence">
            <a:extLst>
              <a:ext uri="{FF2B5EF4-FFF2-40B4-BE49-F238E27FC236}">
                <a16:creationId xmlns:a16="http://schemas.microsoft.com/office/drawing/2014/main" xmlns="" id="{2A03DBC1-5683-4682-B2E0-A64A81336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227" y="207170"/>
            <a:ext cx="3152773" cy="4729160"/>
          </a:xfrm>
          <a:prstGeom prst="rect">
            <a:avLst/>
          </a:prstGeom>
        </p:spPr>
      </p:pic>
      <p:pic>
        <p:nvPicPr>
          <p:cNvPr id="10" name="Picture 9" descr="A house that has a sign on the side of a building&#10;&#10;Description generated with very high confidence">
            <a:extLst>
              <a:ext uri="{FF2B5EF4-FFF2-40B4-BE49-F238E27FC236}">
                <a16:creationId xmlns:a16="http://schemas.microsoft.com/office/drawing/2014/main" xmlns="" id="{E96648D9-DE91-4C8B-B2F1-49C20A877C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1" t="494" r="9686"/>
          <a:stretch/>
        </p:blipFill>
        <p:spPr>
          <a:xfrm>
            <a:off x="485522" y="1521303"/>
            <a:ext cx="4248320" cy="3495921"/>
          </a:xfrm>
          <a:prstGeom prst="rect">
            <a:avLst/>
          </a:prstGeom>
        </p:spPr>
      </p:pic>
    </p:spTree>
    <p:extLst>
      <p:ext uri="{BB962C8B-B14F-4D97-AF65-F5344CB8AC3E}">
        <p14:creationId xmlns:p14="http://schemas.microsoft.com/office/powerpoint/2010/main" val="89801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06E40265-7D18-4037-9AFE-22A48E9209EA}"/>
              </a:ext>
            </a:extLst>
          </p:cNvPr>
          <p:cNvSpPr>
            <a:spLocks noGrp="1"/>
          </p:cNvSpPr>
          <p:nvPr>
            <p:ph type="body" sz="quarter" idx="13"/>
          </p:nvPr>
        </p:nvSpPr>
        <p:spPr>
          <a:xfrm>
            <a:off x="381000" y="514350"/>
            <a:ext cx="7387354" cy="609600"/>
          </a:xfrm>
        </p:spPr>
        <p:txBody>
          <a:bodyPr/>
          <a:lstStyle/>
          <a:p>
            <a:r>
              <a:rPr lang="en-US" dirty="0"/>
              <a:t>Church of Our Merciful Savior</a:t>
            </a:r>
          </a:p>
        </p:txBody>
      </p:sp>
      <p:pic>
        <p:nvPicPr>
          <p:cNvPr id="6" name="Picture 5" descr="A large brick building&#10;&#10;Description generated with very high confidence">
            <a:extLst>
              <a:ext uri="{FF2B5EF4-FFF2-40B4-BE49-F238E27FC236}">
                <a16:creationId xmlns:a16="http://schemas.microsoft.com/office/drawing/2014/main" xmlns="" id="{0D646868-910F-4C66-A5DA-46C1E9F779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3" y="1436338"/>
            <a:ext cx="4304620" cy="2868626"/>
          </a:xfrm>
          <a:prstGeom prst="rect">
            <a:avLst/>
          </a:prstGeom>
        </p:spPr>
      </p:pic>
      <p:pic>
        <p:nvPicPr>
          <p:cNvPr id="8" name="Picture 7" descr="A large brick building with a clock on the side of a road&#10;&#10;Description generated with very high confidence">
            <a:extLst>
              <a:ext uri="{FF2B5EF4-FFF2-40B4-BE49-F238E27FC236}">
                <a16:creationId xmlns:a16="http://schemas.microsoft.com/office/drawing/2014/main" xmlns="" id="{09284E2C-A0CB-48CA-9EA3-F8F57ECE4F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7654" y="1355416"/>
            <a:ext cx="4426051" cy="2949548"/>
          </a:xfrm>
          <a:prstGeom prst="rect">
            <a:avLst/>
          </a:prstGeom>
        </p:spPr>
      </p:pic>
    </p:spTree>
    <p:extLst>
      <p:ext uri="{BB962C8B-B14F-4D97-AF65-F5344CB8AC3E}">
        <p14:creationId xmlns:p14="http://schemas.microsoft.com/office/powerpoint/2010/main" val="23097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F32EC7C0-ABEE-4EB0-B4DA-B043269DC023}"/>
              </a:ext>
            </a:extLst>
          </p:cNvPr>
          <p:cNvSpPr>
            <a:spLocks noGrp="1"/>
          </p:cNvSpPr>
          <p:nvPr>
            <p:ph type="body" sz="quarter" idx="13"/>
          </p:nvPr>
        </p:nvSpPr>
        <p:spPr>
          <a:xfrm>
            <a:off x="381000" y="514350"/>
            <a:ext cx="7824324" cy="609600"/>
          </a:xfrm>
        </p:spPr>
        <p:txBody>
          <a:bodyPr/>
          <a:lstStyle/>
          <a:p>
            <a:r>
              <a:rPr lang="en-US" dirty="0"/>
              <a:t>Fire Department Headquarters</a:t>
            </a:r>
          </a:p>
        </p:txBody>
      </p:sp>
      <p:pic>
        <p:nvPicPr>
          <p:cNvPr id="6" name="Picture 5" descr="A stop light that is on the side of a road&#10;&#10;Description generated with high confidence">
            <a:extLst>
              <a:ext uri="{FF2B5EF4-FFF2-40B4-BE49-F238E27FC236}">
                <a16:creationId xmlns:a16="http://schemas.microsoft.com/office/drawing/2014/main" xmlns="" id="{47B6806F-7F90-4FBA-A5B4-E6661D7B1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5646" y="1050447"/>
            <a:ext cx="5969646" cy="3979764"/>
          </a:xfrm>
          <a:prstGeom prst="rect">
            <a:avLst/>
          </a:prstGeom>
        </p:spPr>
      </p:pic>
    </p:spTree>
    <p:extLst>
      <p:ext uri="{BB962C8B-B14F-4D97-AF65-F5344CB8AC3E}">
        <p14:creationId xmlns:p14="http://schemas.microsoft.com/office/powerpoint/2010/main" val="225527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0" y="9868"/>
            <a:ext cx="9092120" cy="6055504"/>
          </a:xfrm>
          <a:prstGeom prst="rect">
            <a:avLst/>
          </a:prstGeom>
          <a:noFill/>
          <a:ln>
            <a:solidFill>
              <a:schemeClr val="tx2">
                <a:lumMod val="20000"/>
                <a:lumOff val="80000"/>
              </a:schemeClr>
            </a:solidFill>
          </a:ln>
        </p:spPr>
        <p:txBody>
          <a:bodyPr wrap="square">
            <a:spAutoFit/>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A.D. Porter &amp; Sons Funeral Home - </a:t>
            </a:r>
            <a:r>
              <a:rPr kumimoji="0" lang="en-US" sz="1050" b="0" i="0" u="none" strike="noStrike" kern="1200" cap="none" spc="0" normalizeH="0" baseline="0" noProof="0" dirty="0">
                <a:ln>
                  <a:noFill/>
                </a:ln>
                <a:solidFill>
                  <a:prstClr val="black"/>
                </a:solidFill>
                <a:effectLst/>
                <a:uLnTx/>
                <a:uFillTx/>
                <a:latin typeface="Calibri"/>
                <a:ea typeface="+mn-ea"/>
                <a:cs typeface="+mn-cs"/>
              </a:rPr>
              <a:t>African American Initiative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Asbury Chapel AME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Baptist Tabernacle Baptist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Baptized </a:t>
            </a:r>
            <a:r>
              <a:rPr kumimoji="0" lang="en-US" sz="1050" b="0" i="0" u="none" strike="noStrike" kern="1200" cap="none" spc="0" normalizeH="0" baseline="0" noProof="0" dirty="0" err="1">
                <a:ln>
                  <a:noFill/>
                </a:ln>
                <a:solidFill>
                  <a:srgbClr val="0070C0"/>
                </a:solidFill>
                <a:effectLst/>
                <a:uLnTx/>
                <a:uFillTx/>
                <a:latin typeface="Calibri"/>
                <a:ea typeface="+mn-ea"/>
                <a:cs typeface="+mn-cs"/>
              </a:rPr>
              <a:t>Pentacostal</a:t>
            </a:r>
            <a:r>
              <a:rPr kumimoji="0" lang="en-US" sz="1050" b="0" i="0" u="none" strike="noStrike" kern="1200" cap="none" spc="0" normalizeH="0" baseline="0" noProof="0" dirty="0">
                <a:ln>
                  <a:noFill/>
                </a:ln>
                <a:solidFill>
                  <a:srgbClr val="0070C0"/>
                </a:solidFill>
                <a:effectLst/>
                <a:uLnTx/>
                <a:uFillTx/>
                <a:latin typeface="Calibri"/>
                <a:ea typeface="+mn-ea"/>
                <a:cs typeface="+mn-cs"/>
              </a:rPr>
              <a:t> Church of Holiness </a:t>
            </a:r>
            <a:r>
              <a:rPr kumimoji="0" lang="en-US" sz="1050" b="0" i="0" u="none" strike="noStrike" kern="1200" cap="none" spc="0" normalizeH="0" baseline="0" noProof="0" dirty="0">
                <a:ln>
                  <a:noFill/>
                </a:ln>
                <a:solidFill>
                  <a:prstClr val="black"/>
                </a:solidFill>
                <a:effectLst/>
                <a:uLnTx/>
                <a:uFillTx/>
                <a:latin typeface="Calibri"/>
                <a:ea typeface="+mn-ea"/>
                <a:cs typeface="+mn-cs"/>
              </a:rPr>
              <a:t>- Beecher Terrace Residents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Bellarmine University </a:t>
            </a:r>
            <a:r>
              <a:rPr kumimoji="0" lang="en-US" sz="1050" b="0" i="0" u="none" strike="noStrike" kern="1200" cap="none" spc="0" normalizeH="0" baseline="0" noProof="0" dirty="0">
                <a:ln>
                  <a:noFill/>
                </a:ln>
                <a:solidFill>
                  <a:prstClr val="black"/>
                </a:solidFill>
                <a:effectLst/>
                <a:uLnTx/>
                <a:uFillTx/>
                <a:latin typeface="Calibri"/>
                <a:ea typeface="+mn-ea"/>
                <a:cs typeface="+mn-cs"/>
              </a:rPr>
              <a:t>- Blue Sky Advisors</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 Bingham Fellows - </a:t>
            </a:r>
            <a:r>
              <a:rPr kumimoji="0" lang="en-US" sz="1050" b="0" i="0" u="none" strike="noStrike" kern="1200" cap="none" spc="0" normalizeH="0" baseline="0" noProof="0" dirty="0">
                <a:ln>
                  <a:noFill/>
                </a:ln>
                <a:solidFill>
                  <a:prstClr val="black"/>
                </a:solidFill>
                <a:effectLst/>
                <a:uLnTx/>
                <a:uFillTx/>
                <a:latin typeface="Calibri"/>
                <a:ea typeface="+mn-ea"/>
                <a:cs typeface="+mn-cs"/>
              </a:rPr>
              <a:t>Bridge Kids International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err="1">
                <a:ln>
                  <a:noFill/>
                </a:ln>
                <a:solidFill>
                  <a:srgbClr val="4F81BD">
                    <a:lumMod val="75000"/>
                  </a:srgbClr>
                </a:solidFill>
                <a:effectLst/>
                <a:uLnTx/>
                <a:uFillTx/>
                <a:latin typeface="Calibri"/>
                <a:ea typeface="+mn-ea"/>
                <a:cs typeface="+mn-cs"/>
              </a:rPr>
              <a:t>Byck</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Elementary School - </a:t>
            </a:r>
            <a:r>
              <a:rPr kumimoji="0" lang="en-US" sz="1050" b="0" i="0" u="none" strike="noStrike" kern="1200" cap="none" spc="0" normalizeH="0" baseline="0" noProof="0" dirty="0">
                <a:ln>
                  <a:noFill/>
                </a:ln>
                <a:solidFill>
                  <a:srgbClr val="0070C0"/>
                </a:solidFill>
                <a:effectLst/>
                <a:uLnTx/>
                <a:uFillTx/>
                <a:latin typeface="Calibri"/>
                <a:ea typeface="+mn-ea"/>
                <a:cs typeface="+mn-cs"/>
              </a:rPr>
              <a:t>Carlton Brown (Housing Design) </a:t>
            </a:r>
            <a:r>
              <a:rPr kumimoji="0" lang="en-US" sz="1050" b="0" i="0" u="none" strike="noStrike" kern="1200" cap="none" spc="0" normalizeH="0" baseline="0" noProof="0" dirty="0">
                <a:ln>
                  <a:noFill/>
                </a:ln>
                <a:solidFill>
                  <a:prstClr val="black"/>
                </a:solidFill>
                <a:effectLst/>
                <a:uLnTx/>
                <a:uFillTx/>
                <a:latin typeface="Calibri"/>
                <a:ea typeface="+mn-ea"/>
                <a:cs typeface="+mn-cs"/>
              </a:rPr>
              <a:t>- C.E. &amp; S. Foundation - Central Baptist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Center for Health Equity (LMG) </a:t>
            </a:r>
            <a:r>
              <a:rPr kumimoji="0" lang="en-US" sz="1050" b="0" i="0" u="none" strike="noStrike" kern="1200" cap="none" spc="0" normalizeH="0" baseline="0" noProof="0" dirty="0">
                <a:ln>
                  <a:noFill/>
                </a:ln>
                <a:solidFill>
                  <a:prstClr val="black"/>
                </a:solidFill>
                <a:effectLst/>
                <a:uLnTx/>
                <a:uFillTx/>
                <a:latin typeface="Calibri"/>
                <a:ea typeface="+mn-ea"/>
                <a:cs typeface="+mn-cs"/>
              </a:rPr>
              <a:t>- Center for Neighborhoods – </a:t>
            </a:r>
            <a:r>
              <a:rPr kumimoji="0" lang="en-US" sz="1050" b="0" i="0" u="none" strike="noStrike" kern="1200" cap="none" spc="0" normalizeH="0" baseline="0" noProof="0" dirty="0">
                <a:ln>
                  <a:noFill/>
                </a:ln>
                <a:solidFill>
                  <a:srgbClr val="0070C0"/>
                </a:solidFill>
                <a:effectLst/>
                <a:uLnTx/>
                <a:uFillTx/>
                <a:latin typeface="Calibri"/>
                <a:ea typeface="+mn-ea"/>
                <a:cs typeface="+mn-cs"/>
              </a:rPr>
              <a:t>Central High School -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CLeaRly</a:t>
            </a:r>
            <a:r>
              <a:rPr kumimoji="0" lang="en-US" sz="1050" b="0" i="0" u="none" strike="noStrike" kern="1200" cap="none" spc="0" normalizeH="0" baseline="0" noProof="0" dirty="0">
                <a:ln>
                  <a:noFill/>
                </a:ln>
                <a:solidFill>
                  <a:prstClr val="black"/>
                </a:solidFill>
                <a:effectLst/>
                <a:uLnTx/>
                <a:uFillTx/>
                <a:latin typeface="Calibri"/>
                <a:ea typeface="+mn-ea"/>
                <a:cs typeface="+mn-cs"/>
              </a:rPr>
              <a:t> Stated Communications </a:t>
            </a:r>
            <a:r>
              <a:rPr kumimoji="0" lang="en-US" sz="1050" b="0" i="0" u="none" strike="noStrike" kern="1200" cap="none" spc="0" normalizeH="0" baseline="0" noProof="0" dirty="0">
                <a:ln>
                  <a:noFill/>
                </a:ln>
                <a:solidFill>
                  <a:srgbClr val="0070C0"/>
                </a:solidFill>
                <a:effectLst/>
                <a:uLnTx/>
                <a:uFillTx/>
                <a:latin typeface="Calibri"/>
                <a:ea typeface="+mn-ea"/>
                <a:cs typeface="+mn-cs"/>
              </a:rPr>
              <a:t>(Public Relations and Communications) </a:t>
            </a:r>
            <a:r>
              <a:rPr kumimoji="0" lang="en-US" sz="1050" b="0" i="0" u="none" strike="noStrike" kern="1200" cap="none" spc="0" normalizeH="0" baseline="0" noProof="0" dirty="0">
                <a:ln>
                  <a:noFill/>
                </a:ln>
                <a:solidFill>
                  <a:prstClr val="black"/>
                </a:solidFill>
                <a:effectLst/>
                <a:uLnTx/>
                <a:uFillTx/>
                <a:latin typeface="Calibri"/>
                <a:ea typeface="+mn-ea"/>
                <a:cs typeface="+mn-cs"/>
              </a:rPr>
              <a:t>- Choose Russell - </a:t>
            </a:r>
            <a:r>
              <a:rPr kumimoji="0" lang="en-US" sz="1050" b="0" i="0" u="none" strike="noStrike" kern="1200" cap="none" spc="0" normalizeH="0" baseline="0" noProof="0" dirty="0">
                <a:ln>
                  <a:noFill/>
                </a:ln>
                <a:solidFill>
                  <a:srgbClr val="0070C0"/>
                </a:solidFill>
                <a:effectLst/>
                <a:uLnTx/>
                <a:uFillTx/>
                <a:latin typeface="Calibri"/>
                <a:ea typeface="+mn-ea"/>
                <a:cs typeface="+mn-cs"/>
              </a:rPr>
              <a:t>Church of the Merciful Savior </a:t>
            </a:r>
            <a:r>
              <a:rPr kumimoji="0" lang="en-US" sz="1050" b="0" i="0" u="none" strike="noStrike" kern="1200" cap="none" spc="0" normalizeH="0" baseline="0" noProof="0" dirty="0">
                <a:ln>
                  <a:noFill/>
                </a:ln>
                <a:solidFill>
                  <a:prstClr val="black"/>
                </a:solidFill>
                <a:effectLst/>
                <a:uLnTx/>
                <a:uFillTx/>
                <a:latin typeface="Calibri"/>
                <a:ea typeface="+mn-ea"/>
                <a:cs typeface="+mn-cs"/>
              </a:rPr>
              <a:t>- Church Building and Loan Fund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Cities United - </a:t>
            </a:r>
            <a:r>
              <a:rPr kumimoji="0" lang="en-US" sz="1050" b="0" i="0" u="none" strike="noStrike" kern="1200" cap="none" spc="0" normalizeH="0" baseline="0" noProof="0" dirty="0">
                <a:ln>
                  <a:noFill/>
                </a:ln>
                <a:solidFill>
                  <a:prstClr val="black"/>
                </a:solidFill>
                <a:effectLst/>
                <a:uLnTx/>
                <a:uFillTx/>
                <a:latin typeface="Calibri"/>
                <a:ea typeface="+mn-ea"/>
                <a:cs typeface="+mn-cs"/>
              </a:rPr>
              <a:t>Civic Consultants, Inc.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City Properties Group - </a:t>
            </a:r>
            <a:r>
              <a:rPr kumimoji="0" lang="en-US" sz="1050" b="0" i="0" u="none" strike="noStrike" kern="1200" cap="none" spc="0" normalizeH="0" baseline="0" noProof="0" dirty="0">
                <a:ln>
                  <a:noFill/>
                </a:ln>
                <a:solidFill>
                  <a:prstClr val="black"/>
                </a:solidFill>
                <a:effectLst/>
                <a:uLnTx/>
                <a:uFillTx/>
                <a:latin typeface="Calibri"/>
                <a:ea typeface="+mn-ea"/>
                <a:cs typeface="+mn-cs"/>
              </a:rPr>
              <a:t>Community Coordinated Childcare/4C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Community Ventures Corporation – Coleridge-Taylor Montessori Elementary School - </a:t>
            </a:r>
            <a:r>
              <a:rPr kumimoji="0" lang="en-US" sz="1050" b="0" i="0" u="none" strike="noStrike" kern="1200" cap="none" spc="0" normalizeH="0" baseline="0" noProof="0" dirty="0">
                <a:ln>
                  <a:noFill/>
                </a:ln>
                <a:solidFill>
                  <a:prstClr val="black"/>
                </a:solidFill>
                <a:effectLst/>
                <a:uLnTx/>
                <a:uFillTx/>
                <a:latin typeface="Calibri"/>
                <a:ea typeface="+mn-ea"/>
                <a:cs typeface="+mn-cs"/>
              </a:rPr>
              <a:t>Develop Louisville (LMG)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ElderServe</a:t>
            </a:r>
            <a:r>
              <a:rPr kumimoji="0" lang="en-US" sz="1050" b="0" i="0" u="none" strike="noStrike" kern="1200" cap="none" spc="0" normalizeH="0" baseline="0" noProof="0" dirty="0">
                <a:ln>
                  <a:noFill/>
                </a:ln>
                <a:solidFill>
                  <a:prstClr val="black"/>
                </a:solidFill>
                <a:effectLst/>
                <a:uLnTx/>
                <a:uFillTx/>
                <a:latin typeface="Calibri"/>
                <a:ea typeface="+mn-ea"/>
                <a:cs typeface="+mn-cs"/>
              </a:rPr>
              <a:t> Inc.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EJP Consulting Group, LLC (Lead and Planning Coordinator) </a:t>
            </a:r>
            <a:r>
              <a:rPr kumimoji="0" lang="en-US" sz="1050" b="0" i="0" u="none" strike="noStrike" kern="1200" cap="none" spc="0" normalizeH="0" baseline="0" noProof="0" dirty="0">
                <a:ln>
                  <a:noFill/>
                </a:ln>
                <a:solidFill>
                  <a:prstClr val="black"/>
                </a:solidFill>
                <a:effectLst/>
                <a:uLnTx/>
                <a:uFillTx/>
                <a:latin typeface="Calibri"/>
                <a:ea typeface="+mn-ea"/>
                <a:cs typeface="+mn-cs"/>
              </a:rPr>
              <a:t>- First Samuel Baptist Church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Fifth Third Bank – </a:t>
            </a:r>
            <a:r>
              <a:rPr kumimoji="0" lang="en-US" sz="1050" b="0" i="0" u="none" strike="noStrike" kern="1200" cap="none" spc="0" normalizeH="0" baseline="0" noProof="0" dirty="0">
                <a:ln>
                  <a:noFill/>
                </a:ln>
                <a:solidFill>
                  <a:prstClr val="black"/>
                </a:solidFill>
                <a:effectLst/>
                <a:uLnTx/>
                <a:uFillTx/>
                <a:latin typeface="Calibri"/>
                <a:ea typeface="+mn-ea"/>
                <a:cs typeface="+mn-cs"/>
              </a:rPr>
              <a:t>Goody Clancy (Housing Design and Neighborhood Planning) - </a:t>
            </a:r>
            <a:r>
              <a:rPr kumimoji="0" lang="en-US" sz="1050" b="0" i="0" u="none" strike="noStrike" kern="1200" cap="none" spc="0" normalizeH="0" baseline="0" noProof="0" dirty="0">
                <a:ln>
                  <a:noFill/>
                </a:ln>
                <a:solidFill>
                  <a:srgbClr val="0070C0"/>
                </a:solidFill>
                <a:effectLst/>
                <a:uLnTx/>
                <a:uFillTx/>
                <a:latin typeface="Calibri"/>
                <a:ea typeface="+mn-ea"/>
                <a:cs typeface="+mn-cs"/>
              </a:rPr>
              <a:t>Greater Bethel Star Apostolic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Greater Nazarene Baptist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Greater Salem Baptist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Guiding Star Baptist Church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Habitat for Humanity of Metro Louisville - </a:t>
            </a:r>
            <a:r>
              <a:rPr kumimoji="0" lang="en-US" sz="1050" b="0" i="0" u="none" strike="noStrike" kern="1200" cap="none" spc="0" normalizeH="0" baseline="0" noProof="0" dirty="0">
                <a:ln>
                  <a:noFill/>
                </a:ln>
                <a:solidFill>
                  <a:prstClr val="black"/>
                </a:solidFill>
                <a:effectLst/>
                <a:uLnTx/>
                <a:uFillTx/>
                <a:latin typeface="Calibri"/>
                <a:ea typeface="+mn-ea"/>
                <a:cs typeface="+mn-cs"/>
              </a:rPr>
              <a:t>Hughlett Temple AME Zion Church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Humana - </a:t>
            </a:r>
            <a:r>
              <a:rPr kumimoji="0" lang="en-US" sz="1050" b="0" i="0" u="none" strike="noStrike" kern="1200" cap="none" spc="0" normalizeH="0" baseline="0" noProof="0" dirty="0">
                <a:ln>
                  <a:noFill/>
                </a:ln>
                <a:solidFill>
                  <a:prstClr val="black"/>
                </a:solidFill>
                <a:effectLst/>
                <a:uLnTx/>
                <a:uFillTx/>
                <a:latin typeface="Calibri"/>
                <a:ea typeface="+mn-ea"/>
                <a:cs typeface="+mn-cs"/>
              </a:rPr>
              <a:t>Housing Partnership Inc.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Jefferson County Board of Education </a:t>
            </a:r>
            <a:r>
              <a:rPr kumimoji="0" lang="en-US" sz="1050" b="0" i="0" u="none" strike="noStrike" kern="1200" cap="none" spc="0" normalizeH="0" baseline="0" noProof="0" dirty="0">
                <a:ln>
                  <a:noFill/>
                </a:ln>
                <a:solidFill>
                  <a:prstClr val="black"/>
                </a:solidFill>
                <a:effectLst/>
                <a:uLnTx/>
                <a:uFillTx/>
                <a:latin typeface="Calibri"/>
                <a:ea typeface="+mn-ea"/>
                <a:cs typeface="+mn-cs"/>
              </a:rPr>
              <a:t>- Jefferson County Public Schools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prstClr val="black"/>
                </a:solidFill>
                <a:effectLst/>
                <a:uLnTx/>
                <a:uFillTx/>
                <a:latin typeface="Calibri"/>
                <a:ea typeface="+mn-ea"/>
                <a:cs typeface="+mn-cs"/>
              </a:rPr>
              <a:t>Joshua Tabernacle Missionary Baptist Church – Kentucky Center for African American Heritage - </a:t>
            </a:r>
            <a:r>
              <a:rPr kumimoji="0" lang="en-US" sz="1050" b="0" i="0" u="none" strike="noStrike" kern="1200" cap="none" spc="0" normalizeH="0" baseline="0" noProof="0" dirty="0">
                <a:ln>
                  <a:noFill/>
                </a:ln>
                <a:solidFill>
                  <a:srgbClr val="0070C0"/>
                </a:solidFill>
                <a:effectLst/>
                <a:uLnTx/>
                <a:uFillTx/>
                <a:latin typeface="Calibri"/>
                <a:ea typeface="+mn-ea"/>
                <a:cs typeface="+mn-cs"/>
              </a:rPr>
              <a:t>Kentucky Science Center </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KentuckianaWorks</a:t>
            </a:r>
            <a:r>
              <a:rPr kumimoji="0" lang="en-US" sz="1050" b="0" i="0" u="none" strike="noStrike" kern="1200" cap="none" spc="0" normalizeH="0" baseline="0" noProof="0" dirty="0">
                <a:ln>
                  <a:noFill/>
                </a:ln>
                <a:solidFill>
                  <a:prstClr val="black"/>
                </a:solidFill>
                <a:effectLst/>
                <a:uLnTx/>
                <a:uFillTx/>
                <a:latin typeface="Calibri"/>
                <a:ea typeface="+mn-ea"/>
                <a:cs typeface="+mn-cs"/>
              </a:rPr>
              <a:t> / KYCC - </a:t>
            </a:r>
            <a:r>
              <a:rPr kumimoji="0" lang="en-US" sz="1050" b="0" i="0" u="none" strike="noStrike" kern="1200" cap="none" spc="0" normalizeH="0" baseline="0" noProof="0" dirty="0">
                <a:ln>
                  <a:noFill/>
                </a:ln>
                <a:solidFill>
                  <a:srgbClr val="0070C0"/>
                </a:solidFill>
                <a:effectLst/>
                <a:uLnTx/>
                <a:uFillTx/>
                <a:latin typeface="Calibri"/>
                <a:ea typeface="+mn-ea"/>
                <a:cs typeface="+mn-cs"/>
              </a:rPr>
              <a:t>Legal Aid Society - Liberty Temple </a:t>
            </a:r>
            <a:r>
              <a:rPr kumimoji="0" lang="en-US" sz="1050" b="0" i="0" u="none" strike="noStrike" kern="1200" cap="none" spc="0" normalizeH="0" baseline="0" noProof="0" dirty="0">
                <a:ln>
                  <a:noFill/>
                </a:ln>
                <a:solidFill>
                  <a:prstClr val="black"/>
                </a:solidFill>
                <a:effectLst/>
                <a:uLnTx/>
                <a:uFillTx/>
                <a:latin typeface="Calibri"/>
                <a:ea typeface="+mn-ea"/>
                <a:cs typeface="+mn-cs"/>
              </a:rPr>
              <a:t>- Local Interest Consulting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Louisville Affordable Housing Trust Fund - </a:t>
            </a:r>
            <a:r>
              <a:rPr kumimoji="0" lang="en-US" sz="1050" b="0" i="0" u="none" strike="noStrike" kern="1200" cap="none" spc="0" normalizeH="0" baseline="0" noProof="0" dirty="0">
                <a:ln>
                  <a:noFill/>
                </a:ln>
                <a:solidFill>
                  <a:prstClr val="black"/>
                </a:solidFill>
                <a:effectLst/>
                <a:uLnTx/>
                <a:uFillTx/>
                <a:latin typeface="Calibri"/>
                <a:ea typeface="+mn-ea"/>
                <a:cs typeface="+mn-cs"/>
              </a:rPr>
              <a:t>Louisville Alderman (former)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Louisville Central Community Centers - </a:t>
            </a:r>
            <a:r>
              <a:rPr kumimoji="0" lang="en-US" sz="1050" b="0" i="0" u="none" strike="noStrike" kern="1200" cap="none" spc="0" normalizeH="0" baseline="0" noProof="0" dirty="0">
                <a:ln>
                  <a:noFill/>
                </a:ln>
                <a:solidFill>
                  <a:prstClr val="black"/>
                </a:solidFill>
                <a:effectLst/>
                <a:uLnTx/>
                <a:uFillTx/>
                <a:latin typeface="Calibri"/>
                <a:ea typeface="+mn-ea"/>
                <a:cs typeface="+mn-cs"/>
              </a:rPr>
              <a:t>Louisville Free Public Library -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Grows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Metro Council Members (former and current)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Louisville Metro Housing and Community Development - </a:t>
            </a:r>
            <a:r>
              <a:rPr kumimoji="0" lang="en-US" sz="1050" b="0" i="0" u="none" strike="noStrike" kern="1200" cap="none" spc="0" normalizeH="0" baseline="0" noProof="0" dirty="0">
                <a:ln>
                  <a:noFill/>
                </a:ln>
                <a:solidFill>
                  <a:prstClr val="black"/>
                </a:solidFill>
                <a:effectLst/>
                <a:uLnTx/>
                <a:uFillTx/>
                <a:latin typeface="Calibri"/>
                <a:ea typeface="+mn-ea"/>
                <a:cs typeface="+mn-cs"/>
              </a:rPr>
              <a:t>Louisville Metro Housing Authority (Board of Directors and Staff)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Metro Parks and Recreation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Metro Office of Neighborhood Planning and Preservation -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Metro Police Department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Metro Public Health and Wellness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Metro Public Interest Broker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Metro Safe &amp; Healthy Neighborhoods -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Metro Solid Waste Management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Metro Planning and Design Services - </a:t>
            </a:r>
            <a:r>
              <a:rPr kumimoji="0" lang="en-US" sz="1050" b="0" i="0" u="none" strike="noStrike" kern="1200" cap="none" spc="0" normalizeH="0" baseline="0" noProof="0" dirty="0">
                <a:ln>
                  <a:noFill/>
                </a:ln>
                <a:solidFill>
                  <a:srgbClr val="0070C0"/>
                </a:solidFill>
                <a:effectLst/>
                <a:uLnTx/>
                <a:uFillTx/>
                <a:latin typeface="Calibri"/>
                <a:ea typeface="+mn-ea"/>
                <a:cs typeface="+mn-cs"/>
              </a:rPr>
              <a:t>Louisville Metro Office of Sustainability </a:t>
            </a:r>
            <a:r>
              <a:rPr kumimoji="0" lang="en-US" sz="1050" b="0" i="0" u="none" strike="noStrike" kern="1200" cap="none" spc="0" normalizeH="0" baseline="0" noProof="0" dirty="0">
                <a:ln>
                  <a:noFill/>
                </a:ln>
                <a:solidFill>
                  <a:prstClr val="black"/>
                </a:solidFill>
                <a:effectLst/>
                <a:uLnTx/>
                <a:uFillTx/>
                <a:latin typeface="Calibri"/>
                <a:ea typeface="+mn-ea"/>
                <a:cs typeface="+mn-cs"/>
              </a:rPr>
              <a:t>- Louisville Urban League - Kentucky Center for African American Heritage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Metro United Way </a:t>
            </a:r>
            <a:r>
              <a:rPr kumimoji="0" lang="en-US" sz="1050" b="0" i="0" u="none" strike="noStrike" kern="1200" cap="none" spc="0" normalizeH="0" baseline="0" noProof="0" dirty="0">
                <a:ln>
                  <a:noFill/>
                </a:ln>
                <a:solidFill>
                  <a:prstClr val="black"/>
                </a:solidFill>
                <a:effectLst/>
                <a:uLnTx/>
                <a:uFillTx/>
                <a:latin typeface="Calibri"/>
                <a:ea typeface="+mn-ea"/>
                <a:cs typeface="+mn-cs"/>
              </a:rPr>
              <a:t>- Moore Temple </a:t>
            </a:r>
            <a:r>
              <a:rPr kumimoji="0" lang="en-US" sz="1050" b="0" i="0" u="none" strike="noStrike" kern="1200" cap="none" spc="0" normalizeH="0" baseline="0" noProof="0" dirty="0">
                <a:ln>
                  <a:noFill/>
                </a:ln>
                <a:solidFill>
                  <a:srgbClr val="0070C0"/>
                </a:solidFill>
                <a:effectLst/>
                <a:uLnTx/>
                <a:uFillTx/>
                <a:latin typeface="Calibri"/>
                <a:ea typeface="+mn-ea"/>
                <a:cs typeface="+mn-cs"/>
              </a:rPr>
              <a:t>Church of God in Christ </a:t>
            </a:r>
            <a:r>
              <a:rPr kumimoji="0" lang="en-US" sz="1050" b="0" i="0" u="none" strike="noStrike" kern="1200" cap="none" spc="0" normalizeH="0" baseline="0" noProof="0" dirty="0">
                <a:ln>
                  <a:noFill/>
                </a:ln>
                <a:solidFill>
                  <a:prstClr val="black"/>
                </a:solidFill>
                <a:effectLst/>
                <a:uLnTx/>
                <a:uFillTx/>
                <a:latin typeface="Calibri"/>
                <a:ea typeface="+mn-ea"/>
                <a:cs typeface="+mn-cs"/>
              </a:rPr>
              <a:t>- Mt. Lebanon Missionary Baptist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Mt. Pilgrim Missionary Baptist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Neighborhood Planning and Preservation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Kentuckiana</a:t>
            </a:r>
            <a:r>
              <a:rPr kumimoji="0" lang="en-US" sz="1050" b="0" i="0" u="none" strike="noStrike" kern="1200" cap="none" spc="0" normalizeH="0" baseline="0" noProof="0" dirty="0">
                <a:ln>
                  <a:noFill/>
                </a:ln>
                <a:solidFill>
                  <a:prstClr val="black"/>
                </a:solidFill>
                <a:effectLst/>
                <a:uLnTx/>
                <a:uFillTx/>
                <a:latin typeface="Calibri"/>
                <a:ea typeface="+mn-ea"/>
                <a:cs typeface="+mn-cs"/>
              </a:rPr>
              <a:t>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New Directions Housing Corporation - </a:t>
            </a:r>
            <a:r>
              <a:rPr kumimoji="0" lang="en-US" sz="1050" b="0" i="0" u="none" strike="noStrike" kern="1200" cap="none" spc="0" normalizeH="0" baseline="0" noProof="0" dirty="0">
                <a:ln>
                  <a:noFill/>
                </a:ln>
                <a:solidFill>
                  <a:prstClr val="black"/>
                </a:solidFill>
                <a:effectLst/>
                <a:uLnTx/>
                <a:uFillTx/>
                <a:latin typeface="Calibri"/>
                <a:ea typeface="+mn-ea"/>
                <a:cs typeface="+mn-cs"/>
              </a:rPr>
              <a:t>New Life Celebrations Christian Center - </a:t>
            </a:r>
            <a:r>
              <a:rPr kumimoji="0" lang="en-US" sz="1050" b="0" i="0" u="none" strike="noStrike" kern="1200" cap="none" spc="0" normalizeH="0" baseline="0" noProof="0" dirty="0">
                <a:ln>
                  <a:noFill/>
                </a:ln>
                <a:solidFill>
                  <a:srgbClr val="0070C0"/>
                </a:solidFill>
                <a:effectLst/>
                <a:uLnTx/>
                <a:uFillTx/>
                <a:latin typeface="Calibri"/>
                <a:ea typeface="+mn-ea"/>
                <a:cs typeface="+mn-cs"/>
              </a:rPr>
              <a:t>Neighborhood Outreach </a:t>
            </a:r>
            <a:r>
              <a:rPr kumimoji="0" lang="en-US" sz="1050" b="0" i="0" u="none" strike="noStrike" kern="1200" cap="none" spc="0" normalizeH="0" baseline="0" noProof="0" dirty="0" err="1">
                <a:ln>
                  <a:noFill/>
                </a:ln>
                <a:solidFill>
                  <a:srgbClr val="0070C0"/>
                </a:solidFill>
                <a:effectLst/>
                <a:uLnTx/>
                <a:uFillTx/>
                <a:latin typeface="Calibri"/>
                <a:ea typeface="+mn-ea"/>
                <a:cs typeface="+mn-cs"/>
              </a:rPr>
              <a:t>Worksers</a:t>
            </a:r>
            <a:r>
              <a:rPr kumimoji="0" lang="en-US" sz="1050" b="0" i="0" u="none" strike="noStrike" kern="1200" cap="none" spc="0" normalizeH="0" baseline="0" noProof="0" dirty="0">
                <a:ln>
                  <a:noFill/>
                </a:ln>
                <a:solidFill>
                  <a:srgbClr val="0070C0"/>
                </a:solidFill>
                <a:effectLst/>
                <a:uLnTx/>
                <a:uFillTx/>
                <a:latin typeface="Calibri"/>
                <a:ea typeface="+mn-ea"/>
                <a:cs typeface="+mn-cs"/>
              </a:rPr>
              <a:t>: </a:t>
            </a:r>
            <a:r>
              <a:rPr kumimoji="0" lang="en-US" sz="1050" b="0" i="0" u="none" strike="noStrike" kern="1200" cap="none" spc="0" normalizeH="0" baseline="0" noProof="0" dirty="0">
                <a:ln>
                  <a:noFill/>
                </a:ln>
                <a:solidFill>
                  <a:prstClr val="black"/>
                </a:solidFill>
                <a:effectLst/>
                <a:uLnTx/>
                <a:uFillTx/>
                <a:latin typeface="Calibri"/>
                <a:ea typeface="+mn-ea"/>
                <a:cs typeface="+mn-cs"/>
              </a:rPr>
              <a:t>Julia Robinson - Jackie Floyd - Latasha Moore -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Vachel</a:t>
            </a:r>
            <a:r>
              <a:rPr kumimoji="0" lang="en-US" sz="1050" b="0" i="0" u="none" strike="noStrike" kern="1200" cap="none" spc="0" normalizeH="0" baseline="0" noProof="0" dirty="0">
                <a:ln>
                  <a:noFill/>
                </a:ln>
                <a:solidFill>
                  <a:prstClr val="black"/>
                </a:solidFill>
                <a:effectLst/>
                <a:uLnTx/>
                <a:uFillTx/>
                <a:latin typeface="Calibri"/>
                <a:ea typeface="+mn-ea"/>
                <a:cs typeface="+mn-cs"/>
              </a:rPr>
              <a:t> Hudson - </a:t>
            </a:r>
            <a:r>
              <a:rPr kumimoji="0" lang="en-US" sz="1050" b="0" i="0" u="none" strike="noStrike" kern="1200" cap="none" spc="0" normalizeH="0" baseline="0" noProof="0" dirty="0">
                <a:ln>
                  <a:noFill/>
                </a:ln>
                <a:solidFill>
                  <a:srgbClr val="0070C0"/>
                </a:solidFill>
                <a:effectLst/>
                <a:uLnTx/>
                <a:uFillTx/>
                <a:latin typeface="Calibri"/>
                <a:ea typeface="+mn-ea"/>
                <a:cs typeface="+mn-cs"/>
              </a:rPr>
              <a:t>Neighborhood Place - </a:t>
            </a:r>
            <a:r>
              <a:rPr kumimoji="0" lang="en-US" sz="1050" b="0" i="0" u="none" strike="noStrike" kern="1200" cap="none" spc="0" normalizeH="0" baseline="0" noProof="0" dirty="0">
                <a:ln>
                  <a:noFill/>
                </a:ln>
                <a:solidFill>
                  <a:prstClr val="black"/>
                </a:solidFill>
                <a:effectLst/>
                <a:uLnTx/>
                <a:uFillTx/>
                <a:latin typeface="Calibri"/>
                <a:ea typeface="+mn-ea"/>
                <a:cs typeface="+mn-cs"/>
              </a:rPr>
              <a:t>New Roots - </a:t>
            </a:r>
            <a:r>
              <a:rPr kumimoji="0" lang="en-US" sz="1050" b="0" i="0" u="none" strike="noStrike" kern="1200" cap="none" spc="0" normalizeH="0" baseline="0" noProof="0" dirty="0">
                <a:ln>
                  <a:noFill/>
                </a:ln>
                <a:solidFill>
                  <a:srgbClr val="0070C0"/>
                </a:solidFill>
                <a:effectLst/>
                <a:uLnTx/>
                <a:uFillTx/>
                <a:latin typeface="Calibri"/>
                <a:ea typeface="+mn-ea"/>
                <a:cs typeface="+mn-cs"/>
              </a:rPr>
              <a:t>NIA Center </a:t>
            </a:r>
            <a:r>
              <a:rPr kumimoji="0" lang="en-US" sz="1050" b="0" i="0" u="none" strike="noStrike" kern="1200" cap="none" spc="0" normalizeH="0" baseline="0" noProof="0" dirty="0">
                <a:ln>
                  <a:noFill/>
                </a:ln>
                <a:solidFill>
                  <a:prstClr val="black"/>
                </a:solidFill>
                <a:effectLst/>
                <a:uLnTx/>
                <a:uFillTx/>
                <a:latin typeface="Calibri"/>
                <a:ea typeface="+mn-ea"/>
                <a:cs typeface="+mn-cs"/>
              </a:rPr>
              <a:t>- Office Environment Company – </a:t>
            </a:r>
            <a:r>
              <a:rPr kumimoji="0" lang="en-US" sz="1050" b="0" i="0" u="none" strike="noStrike" kern="1200" cap="none" spc="0" normalizeH="0" baseline="0" noProof="0" dirty="0">
                <a:ln>
                  <a:noFill/>
                </a:ln>
                <a:solidFill>
                  <a:srgbClr val="0070C0"/>
                </a:solidFill>
                <a:effectLst/>
                <a:uLnTx/>
                <a:uFillTx/>
                <a:latin typeface="Calibri"/>
                <a:ea typeface="+mn-ea"/>
                <a:cs typeface="+mn-cs"/>
              </a:rPr>
              <a:t>Old Landmark Church of God </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OneWest</a:t>
            </a:r>
            <a:r>
              <a:rPr kumimoji="0" lang="en-US" sz="1050" b="0" i="0" u="none" strike="noStrike" kern="1200" cap="none" spc="0" normalizeH="0" baseline="0" noProof="0" dirty="0">
                <a:ln>
                  <a:noFill/>
                </a:ln>
                <a:solidFill>
                  <a:prstClr val="black"/>
                </a:solidFill>
                <a:effectLst/>
                <a:uLnTx/>
                <a:uFillTx/>
                <a:latin typeface="Calibri"/>
                <a:ea typeface="+mn-ea"/>
                <a:cs typeface="+mn-cs"/>
              </a:rPr>
              <a:t> - </a:t>
            </a:r>
            <a:r>
              <a:rPr kumimoji="0" lang="en-US" sz="1050" b="0" i="0" u="none" strike="noStrike" kern="1200" cap="none" spc="0" normalizeH="0" baseline="0" noProof="0" dirty="0">
                <a:ln>
                  <a:noFill/>
                </a:ln>
                <a:solidFill>
                  <a:srgbClr val="0070C0"/>
                </a:solidFill>
                <a:effectLst/>
                <a:uLnTx/>
                <a:uFillTx/>
                <a:latin typeface="Calibri"/>
                <a:ea typeface="+mn-ea"/>
                <a:cs typeface="+mn-cs"/>
              </a:rPr>
              <a:t>Park </a:t>
            </a:r>
            <a:r>
              <a:rPr kumimoji="0" lang="en-US" sz="1050" b="0" i="0" u="none" strike="noStrike" kern="1200" cap="none" spc="0" normalizeH="0" baseline="0" noProof="0" dirty="0" err="1">
                <a:ln>
                  <a:noFill/>
                </a:ln>
                <a:solidFill>
                  <a:srgbClr val="0070C0"/>
                </a:solidFill>
                <a:effectLst/>
                <a:uLnTx/>
                <a:uFillTx/>
                <a:latin typeface="Calibri"/>
                <a:ea typeface="+mn-ea"/>
                <a:cs typeface="+mn-cs"/>
              </a:rPr>
              <a:t>Duvalle</a:t>
            </a:r>
            <a:r>
              <a:rPr kumimoji="0" lang="en-US" sz="1050" b="0" i="0" u="none" strike="noStrike" kern="1200" cap="none" spc="0" normalizeH="0" baseline="0" noProof="0" dirty="0">
                <a:ln>
                  <a:noFill/>
                </a:ln>
                <a:solidFill>
                  <a:srgbClr val="0070C0"/>
                </a:solidFill>
                <a:effectLst/>
                <a:uLnTx/>
                <a:uFillTx/>
                <a:latin typeface="Calibri"/>
                <a:ea typeface="+mn-ea"/>
                <a:cs typeface="+mn-cs"/>
              </a:rPr>
              <a:t> </a:t>
            </a:r>
            <a:r>
              <a:rPr kumimoji="0" lang="en-US" sz="1050" b="0" i="0" u="none" strike="noStrike" kern="1200" cap="none" spc="0" normalizeH="0" baseline="0" noProof="0" dirty="0">
                <a:ln>
                  <a:noFill/>
                </a:ln>
                <a:solidFill>
                  <a:prstClr val="black"/>
                </a:solidFill>
                <a:effectLst/>
                <a:uLnTx/>
                <a:uFillTx/>
                <a:latin typeface="Calibri"/>
                <a:ea typeface="+mn-ea"/>
                <a:cs typeface="+mn-cs"/>
              </a:rPr>
              <a:t>Community Health Center - </a:t>
            </a:r>
            <a:r>
              <a:rPr kumimoji="0" lang="en-US" sz="1050" b="0" i="0" u="none" strike="noStrike" kern="1200" cap="none" spc="0" normalizeH="0" baseline="0" noProof="0" dirty="0" err="1">
                <a:ln>
                  <a:noFill/>
                </a:ln>
                <a:solidFill>
                  <a:srgbClr val="0070C0"/>
                </a:solidFill>
                <a:effectLst/>
                <a:uLnTx/>
                <a:uFillTx/>
                <a:latin typeface="Calibri"/>
                <a:ea typeface="+mn-ea"/>
                <a:cs typeface="+mn-cs"/>
              </a:rPr>
              <a:t>Phillipean</a:t>
            </a:r>
            <a:r>
              <a:rPr kumimoji="0" lang="en-US" sz="1050" b="0" i="0" u="none" strike="noStrike" kern="1200" cap="none" spc="0" normalizeH="0" baseline="0" noProof="0" dirty="0">
                <a:ln>
                  <a:noFill/>
                </a:ln>
                <a:solidFill>
                  <a:srgbClr val="0070C0"/>
                </a:solidFill>
                <a:effectLst/>
                <a:uLnTx/>
                <a:uFillTx/>
                <a:latin typeface="Calibri"/>
                <a:ea typeface="+mn-ea"/>
                <a:cs typeface="+mn-cs"/>
              </a:rPr>
              <a:t>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Phillips Chapel AOH - </a:t>
            </a:r>
            <a:r>
              <a:rPr kumimoji="0" lang="en-US" sz="1050" b="0" i="0" u="none" strike="noStrike" kern="1200" cap="none" spc="0" normalizeH="0" baseline="0" noProof="0" dirty="0">
                <a:ln>
                  <a:noFill/>
                </a:ln>
                <a:solidFill>
                  <a:srgbClr val="0070C0"/>
                </a:solidFill>
                <a:effectLst/>
                <a:uLnTx/>
                <a:uFillTx/>
                <a:latin typeface="Calibri"/>
                <a:ea typeface="+mn-ea"/>
                <a:cs typeface="+mn-cs"/>
              </a:rPr>
              <a:t>Plymouth Congregational United Church of Christ </a:t>
            </a:r>
            <a:r>
              <a:rPr kumimoji="0" lang="en-US" sz="1050" b="0" i="0" u="none" strike="noStrike" kern="1200" cap="none" spc="0" normalizeH="0" baseline="0" noProof="0" dirty="0">
                <a:ln>
                  <a:noFill/>
                </a:ln>
                <a:solidFill>
                  <a:prstClr val="black"/>
                </a:solidFill>
                <a:effectLst/>
                <a:uLnTx/>
                <a:uFillTx/>
                <a:latin typeface="Calibri"/>
                <a:ea typeface="+mn-ea"/>
                <a:cs typeface="+mn-cs"/>
              </a:rPr>
              <a:t>– Poe Companies - </a:t>
            </a:r>
            <a:r>
              <a:rPr kumimoji="0" lang="en-US" sz="1050" b="0" i="0" u="none" strike="noStrike" kern="1200" cap="none" spc="0" normalizeH="0" baseline="0" noProof="0" dirty="0">
                <a:ln>
                  <a:noFill/>
                </a:ln>
                <a:solidFill>
                  <a:srgbClr val="0070C0"/>
                </a:solidFill>
                <a:effectLst/>
                <a:uLnTx/>
                <a:uFillTx/>
                <a:latin typeface="Calibri"/>
                <a:ea typeface="+mn-ea"/>
                <a:cs typeface="+mn-cs"/>
              </a:rPr>
              <a:t>Quinn Chapel AME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Reimage - Roosevelt Perry Elementary School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Sickles Inc. Realty - </a:t>
            </a:r>
            <a:r>
              <a:rPr kumimoji="0" lang="en-US" sz="1050" b="0" i="0" u="none" strike="noStrike" kern="1200" cap="none" spc="0" normalizeH="0" baseline="0" noProof="0" dirty="0">
                <a:ln>
                  <a:noFill/>
                </a:ln>
                <a:solidFill>
                  <a:prstClr val="black"/>
                </a:solidFill>
                <a:effectLst/>
                <a:uLnTx/>
                <a:uFillTx/>
                <a:latin typeface="Calibri"/>
                <a:ea typeface="+mn-ea"/>
                <a:cs typeface="+mn-cs"/>
              </a:rPr>
              <a:t>Simmons College - </a:t>
            </a:r>
            <a:r>
              <a:rPr kumimoji="0" lang="en-US" sz="1050" b="0" i="0" u="none" strike="noStrike" kern="1200" cap="none" spc="0" normalizeH="0" baseline="0" noProof="0" dirty="0">
                <a:ln>
                  <a:noFill/>
                </a:ln>
                <a:solidFill>
                  <a:srgbClr val="0070C0"/>
                </a:solidFill>
                <a:effectLst/>
                <a:uLnTx/>
                <a:uFillTx/>
                <a:latin typeface="Calibri"/>
                <a:ea typeface="+mn-ea"/>
                <a:cs typeface="+mn-cs"/>
              </a:rPr>
              <a:t>Smoketown Family Wellness Center </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Spillman</a:t>
            </a:r>
            <a:r>
              <a:rPr kumimoji="0" lang="en-US" sz="1050" b="0" i="0" u="none" strike="noStrike" kern="1200" cap="none" spc="0" normalizeH="0" baseline="0" noProof="0" dirty="0">
                <a:ln>
                  <a:noFill/>
                </a:ln>
                <a:solidFill>
                  <a:prstClr val="black"/>
                </a:solidFill>
                <a:effectLst/>
                <a:uLnTx/>
                <a:uFillTx/>
                <a:latin typeface="Calibri"/>
                <a:ea typeface="+mn-ea"/>
                <a:cs typeface="+mn-cs"/>
              </a:rPr>
              <a:t> Memorial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St. James Baptist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St. Luke Missionary Baptist Church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St. Peters United Church of Christ </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Molo</a:t>
            </a:r>
            <a:r>
              <a:rPr kumimoji="0" lang="en-US" sz="1050" b="0" i="0" u="none" strike="noStrike" kern="1200" cap="none" spc="0" normalizeH="0" baseline="0" noProof="0" dirty="0">
                <a:ln>
                  <a:noFill/>
                </a:ln>
                <a:solidFill>
                  <a:prstClr val="black"/>
                </a:solidFill>
                <a:effectLst/>
                <a:uLnTx/>
                <a:uFillTx/>
                <a:latin typeface="Calibri"/>
                <a:ea typeface="+mn-ea"/>
                <a:cs typeface="+mn-cs"/>
              </a:rPr>
              <a:t> Village Community Development Corporation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srgbClr val="0070C0"/>
                </a:solidFill>
                <a:effectLst/>
                <a:uLnTx/>
                <a:uFillTx/>
                <a:latin typeface="Calibri"/>
                <a:ea typeface="+mn-ea"/>
                <a:cs typeface="+mn-cs"/>
              </a:rPr>
              <a:t>Sweet Peaches </a:t>
            </a:r>
            <a:r>
              <a:rPr kumimoji="0" lang="en-US" sz="1050" b="0" i="0" u="none" strike="noStrike" kern="1200" cap="none" spc="0" normalizeH="0" baseline="0" noProof="0" dirty="0">
                <a:ln>
                  <a:noFill/>
                </a:ln>
                <a:solidFill>
                  <a:prstClr val="black"/>
                </a:solidFill>
                <a:effectLst/>
                <a:uLnTx/>
                <a:uFillTx/>
                <a:latin typeface="Calibri"/>
                <a:ea typeface="+mn-ea"/>
                <a:cs typeface="+mn-cs"/>
              </a:rPr>
              <a:t>- The Beech - Transit Authority of River City -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The CT Group </a:t>
            </a:r>
            <a:r>
              <a:rPr kumimoji="0" lang="en-US" sz="1050" b="0" i="0" u="none" strike="noStrike" kern="1200" cap="none" spc="0" normalizeH="0" baseline="0" noProof="0" dirty="0">
                <a:ln>
                  <a:noFill/>
                </a:ln>
                <a:solidFill>
                  <a:prstClr val="black"/>
                </a:solidFill>
                <a:effectLst/>
                <a:uLnTx/>
                <a:uFillTx/>
                <a:latin typeface="Calibri"/>
                <a:ea typeface="+mn-ea"/>
                <a:cs typeface="+mn-cs"/>
              </a:rPr>
              <a:t>- Telesis Corporation - </a:t>
            </a:r>
            <a:r>
              <a:rPr kumimoji="0" lang="en-US" sz="1050" b="0" i="0" u="none" strike="noStrike" kern="1200" cap="none" spc="0" normalizeH="0" baseline="0" noProof="0" dirty="0" err="1">
                <a:ln>
                  <a:noFill/>
                </a:ln>
                <a:solidFill>
                  <a:srgbClr val="0070C0"/>
                </a:solidFill>
                <a:effectLst/>
                <a:uLnTx/>
                <a:uFillTx/>
                <a:latin typeface="Calibri"/>
                <a:ea typeface="+mn-ea"/>
                <a:cs typeface="+mn-cs"/>
              </a:rPr>
              <a:t>YouthBuild</a:t>
            </a:r>
            <a:r>
              <a:rPr kumimoji="0" lang="en-US" sz="1050" b="0" i="0" u="none" strike="noStrike" kern="1200" cap="none" spc="0" normalizeH="0" baseline="0" noProof="0" dirty="0">
                <a:ln>
                  <a:noFill/>
                </a:ln>
                <a:solidFill>
                  <a:srgbClr val="0070C0"/>
                </a:solidFill>
                <a:effectLst/>
                <a:uLnTx/>
                <a:uFillTx/>
                <a:latin typeface="Calibri"/>
                <a:ea typeface="+mn-ea"/>
                <a:cs typeface="+mn-cs"/>
              </a:rPr>
              <a:t> Louisville </a:t>
            </a:r>
            <a:r>
              <a:rPr kumimoji="0" lang="en-US" sz="1050" b="0" i="0" u="none" strike="noStrike" kern="1200" cap="none" spc="0" normalizeH="0" baseline="0" noProof="0" dirty="0">
                <a:ln>
                  <a:noFill/>
                </a:ln>
                <a:solidFill>
                  <a:prstClr val="black"/>
                </a:solidFill>
                <a:effectLst/>
                <a:uLnTx/>
                <a:uFillTx/>
                <a:latin typeface="Calibri"/>
                <a:ea typeface="+mn-ea"/>
                <a:cs typeface="+mn-cs"/>
              </a:rPr>
              <a:t>- </a:t>
            </a:r>
            <a:r>
              <a:rPr kumimoji="0" lang="en-US" sz="1050" b="0" i="0" u="none" strike="noStrike" kern="1200" cap="none" spc="0" normalizeH="0" baseline="0" noProof="0" dirty="0" err="1">
                <a:ln>
                  <a:noFill/>
                </a:ln>
                <a:solidFill>
                  <a:prstClr val="black"/>
                </a:solidFill>
                <a:effectLst/>
                <a:uLnTx/>
                <a:uFillTx/>
                <a:latin typeface="Calibri"/>
                <a:ea typeface="+mn-ea"/>
                <a:cs typeface="+mn-cs"/>
              </a:rPr>
              <a:t>Valbridge</a:t>
            </a:r>
            <a:r>
              <a:rPr kumimoji="0" lang="en-US" sz="1050" b="0" i="0" u="none" strike="noStrike" kern="1200" cap="none" spc="0" normalizeH="0" baseline="0" noProof="0" dirty="0">
                <a:ln>
                  <a:noFill/>
                </a:ln>
                <a:solidFill>
                  <a:prstClr val="black"/>
                </a:solidFill>
                <a:effectLst/>
                <a:uLnTx/>
                <a:uFillTx/>
                <a:latin typeface="Calibri"/>
                <a:ea typeface="+mn-ea"/>
                <a:cs typeface="+mn-cs"/>
              </a:rPr>
              <a:t> Property Advisers (Market Study) - </a:t>
            </a:r>
            <a:r>
              <a:rPr kumimoji="0" lang="en-US" sz="1050" b="0" i="0" u="none" strike="noStrike" kern="1200" cap="none" spc="0" normalizeH="0" baseline="0" noProof="0" dirty="0">
                <a:ln>
                  <a:noFill/>
                </a:ln>
                <a:solidFill>
                  <a:srgbClr val="0070C0"/>
                </a:solidFill>
                <a:effectLst/>
                <a:uLnTx/>
                <a:uFillTx/>
                <a:latin typeface="Calibri"/>
                <a:ea typeface="+mn-ea"/>
                <a:cs typeface="+mn-cs"/>
              </a:rPr>
              <a:t>University of Louisville College of Education </a:t>
            </a:r>
            <a:r>
              <a:rPr kumimoji="0" lang="en-US" sz="1050" b="0" i="0" u="none" strike="noStrike" kern="1200" cap="none" spc="0" normalizeH="0" baseline="0" noProof="0" dirty="0">
                <a:ln>
                  <a:noFill/>
                </a:ln>
                <a:solidFill>
                  <a:srgbClr val="4F81BD">
                    <a:lumMod val="75000"/>
                  </a:srgbClr>
                </a:solidFill>
                <a:effectLst/>
                <a:uLnTx/>
                <a:uFillTx/>
                <a:latin typeface="Calibri"/>
                <a:ea typeface="+mn-ea"/>
                <a:cs typeface="+mn-cs"/>
              </a:rPr>
              <a:t>- </a:t>
            </a:r>
            <a:r>
              <a:rPr kumimoji="0" lang="en-US" sz="1050" b="0" i="0" u="none" strike="noStrike" kern="1200" cap="none" spc="0" normalizeH="0" baseline="0" noProof="0" dirty="0">
                <a:ln>
                  <a:noFill/>
                </a:ln>
                <a:solidFill>
                  <a:prstClr val="black"/>
                </a:solidFill>
                <a:effectLst/>
                <a:uLnTx/>
                <a:uFillTx/>
                <a:latin typeface="Calibri"/>
                <a:ea typeface="+mn-ea"/>
                <a:cs typeface="+mn-cs"/>
              </a:rPr>
              <a:t>University of Louisville College of Human Development - </a:t>
            </a:r>
            <a:r>
              <a:rPr kumimoji="0" lang="en-US" sz="1050" b="0" i="0" u="none" strike="noStrike" kern="1200" cap="none" spc="0" normalizeH="0" baseline="0" noProof="0" dirty="0">
                <a:ln>
                  <a:noFill/>
                </a:ln>
                <a:solidFill>
                  <a:srgbClr val="0070C0"/>
                </a:solidFill>
                <a:effectLst/>
                <a:uLnTx/>
                <a:uFillTx/>
                <a:latin typeface="Calibri"/>
                <a:ea typeface="+mn-ea"/>
                <a:cs typeface="+mn-cs"/>
              </a:rPr>
              <a:t>University of Louisville Institute for Sustainable Health and Optimal Aging</a:t>
            </a:r>
            <a:r>
              <a:rPr kumimoji="0" lang="en-US" sz="1050" b="0" i="0" u="none" strike="noStrike" kern="1200" cap="none" spc="0" normalizeH="0" baseline="0" noProof="0" dirty="0">
                <a:ln>
                  <a:noFill/>
                </a:ln>
                <a:solidFill>
                  <a:prstClr val="black"/>
                </a:solidFill>
                <a:effectLst/>
                <a:uLnTx/>
                <a:uFillTx/>
                <a:latin typeface="Calibri"/>
                <a:ea typeface="+mn-ea"/>
                <a:cs typeface="+mn-cs"/>
              </a:rPr>
              <a:t> - University of Louisville School of Public Health and Information Sciences - </a:t>
            </a:r>
            <a:r>
              <a:rPr kumimoji="0" lang="en-US" sz="1050" b="0" i="0" u="none" strike="noStrike" kern="1200" cap="none" spc="0" normalizeH="0" baseline="0" noProof="0" dirty="0">
                <a:ln>
                  <a:noFill/>
                </a:ln>
                <a:solidFill>
                  <a:srgbClr val="0070C0"/>
                </a:solidFill>
                <a:effectLst/>
                <a:uLnTx/>
                <a:uFillTx/>
                <a:latin typeface="Calibri"/>
                <a:ea typeface="+mn-ea"/>
                <a:cs typeface="+mn-cs"/>
              </a:rPr>
              <a:t>University of Louisville Kent School of Social Work </a:t>
            </a:r>
            <a:r>
              <a:rPr kumimoji="0" lang="en-US" sz="1050" b="0" i="0" u="none" strike="noStrike" kern="1200" cap="none" spc="0" normalizeH="0" baseline="0" noProof="0" dirty="0">
                <a:ln>
                  <a:noFill/>
                </a:ln>
                <a:solidFill>
                  <a:prstClr val="black"/>
                </a:solidFill>
                <a:effectLst/>
                <a:uLnTx/>
                <a:uFillTx/>
                <a:latin typeface="Calibri"/>
                <a:ea typeface="+mn-ea"/>
                <a:cs typeface="+mn-cs"/>
              </a:rPr>
              <a:t>- West Chestnut Street Baptist Church - </a:t>
            </a:r>
            <a:r>
              <a:rPr kumimoji="0" lang="en-US" sz="1050" b="0" i="0" u="none" strike="noStrike" kern="1200" cap="none" spc="0" normalizeH="0" baseline="0" noProof="0" dirty="0">
                <a:ln>
                  <a:noFill/>
                </a:ln>
                <a:solidFill>
                  <a:srgbClr val="0070C0"/>
                </a:solidFill>
                <a:effectLst/>
                <a:uLnTx/>
                <a:uFillTx/>
                <a:latin typeface="Calibri"/>
                <a:ea typeface="+mn-ea"/>
                <a:cs typeface="+mn-cs"/>
              </a:rPr>
              <a:t>Wheatley Elementary School </a:t>
            </a:r>
            <a:r>
              <a:rPr kumimoji="0" lang="en-US" sz="1050" b="0" i="0" u="none" strike="noStrike" kern="1200" cap="none" spc="0" normalizeH="0" baseline="0" noProof="0" dirty="0">
                <a:ln>
                  <a:noFill/>
                </a:ln>
                <a:solidFill>
                  <a:prstClr val="black"/>
                </a:solidFill>
                <a:effectLst/>
                <a:uLnTx/>
                <a:uFillTx/>
                <a:latin typeface="Calibri"/>
                <a:ea typeface="+mn-ea"/>
                <a:cs typeface="+mn-cs"/>
              </a:rPr>
              <a:t>- YMCA of Greater Louisville - </a:t>
            </a:r>
            <a:r>
              <a:rPr kumimoji="0" lang="en-US" sz="1050" b="0" i="0" u="none" strike="noStrike" kern="1200" cap="none" spc="0" normalizeH="0" baseline="0" noProof="0" dirty="0">
                <a:ln>
                  <a:noFill/>
                </a:ln>
                <a:solidFill>
                  <a:srgbClr val="0070C0"/>
                </a:solidFill>
                <a:effectLst/>
                <a:uLnTx/>
                <a:uFillTx/>
                <a:latin typeface="Calibri"/>
                <a:ea typeface="+mn-ea"/>
                <a:cs typeface="+mn-cs"/>
              </a:rPr>
              <a:t>Zion Baptist Church </a:t>
            </a:r>
            <a:r>
              <a:rPr kumimoji="0" lang="en-US" sz="1050" b="0" i="0" u="none" strike="noStrike" kern="1200" cap="none" spc="0" normalizeH="0" baseline="0" noProof="0" dirty="0">
                <a:ln>
                  <a:noFill/>
                </a:ln>
                <a:solidFill>
                  <a:prstClr val="black"/>
                </a:solidFill>
                <a:effectLst/>
                <a:uLnTx/>
                <a:uFillTx/>
                <a:latin typeface="Calibri"/>
                <a:ea typeface="+mn-ea"/>
                <a:cs typeface="+mn-cs"/>
              </a:rPr>
              <a:t>- Zimmerman/Volk, Inc. (Market Segmentation) - </a:t>
            </a:r>
            <a:r>
              <a:rPr kumimoji="0" lang="en-US" sz="1050" b="0" i="0" u="none" strike="noStrike" kern="1200" cap="none" spc="0" normalizeH="0" baseline="0" noProof="0" dirty="0">
                <a:ln>
                  <a:noFill/>
                </a:ln>
                <a:solidFill>
                  <a:srgbClr val="0070C0"/>
                </a:solidFill>
                <a:effectLst/>
                <a:uLnTx/>
                <a:uFillTx/>
                <a:latin typeface="Calibri"/>
                <a:ea typeface="+mn-ea"/>
                <a:cs typeface="+mn-cs"/>
              </a:rPr>
              <a:t>28th Street Baptist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  </a:t>
            </a:r>
            <a:fld id="{C7AA37E7-370F-4BAC-9E30-9C01CA49D117}" type="slidenum">
              <a:rPr kumimoji="0" lang="en-US" sz="1250" b="0" i="0" u="none" strike="noStrike" kern="1200" cap="none" spc="0" normalizeH="0" baseline="0" noProof="0" smtClean="0">
                <a:ln>
                  <a:noFill/>
                </a:ln>
                <a:solidFill>
                  <a:prstClr val="black"/>
                </a:solidFill>
                <a:effectLst/>
                <a:uLnTx/>
                <a:uFillTx/>
                <a:latin typeface="Calibri"/>
                <a:ea typeface="+mn-ea"/>
                <a:cs typeface="+mn-cs"/>
              </a:rPr>
              <a:pPr marL="0" marR="0" lvl="0" indent="0" algn="just" defTabSz="914400" rtl="0" eaLnBrk="1" fontAlgn="auto" latinLnBrk="0" hangingPunct="1">
                <a:lnSpc>
                  <a:spcPct val="100000"/>
                </a:lnSpc>
                <a:spcBef>
                  <a:spcPts val="0"/>
                </a:spcBef>
                <a:spcAft>
                  <a:spcPts val="0"/>
                </a:spcAft>
                <a:buClrTx/>
                <a:buSzTx/>
                <a:buFontTx/>
                <a:buNone/>
                <a:tabLst/>
                <a:defRPr/>
              </a:pPr>
              <a:t>3</a:t>
            </a:fld>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err="1">
              <a:ln>
                <a:solidFill>
                  <a:srgbClr val="4F81BD">
                    <a:lumMod val="20000"/>
                    <a:lumOff val="80000"/>
                  </a:srgbClr>
                </a:solidFill>
              </a:ln>
              <a:solidFill>
                <a:prstClr val="black"/>
              </a:solidFill>
              <a:effectLst/>
              <a:uLnTx/>
              <a:uFillTx/>
              <a:latin typeface="Calibri"/>
              <a:ea typeface="+mn-ea"/>
              <a:cs typeface="+mn-cs"/>
            </a:endParaRPr>
          </a:p>
        </p:txBody>
      </p:sp>
      <p:sp>
        <p:nvSpPr>
          <p:cNvPr id="18" name="Content Placeholder 1"/>
          <p:cNvSpPr txBox="1">
            <a:spLocks/>
          </p:cNvSpPr>
          <p:nvPr/>
        </p:nvSpPr>
        <p:spPr>
          <a:xfrm>
            <a:off x="0" y="1297694"/>
            <a:ext cx="9144000" cy="2488223"/>
          </a:xfrm>
          <a:prstGeom prst="rect">
            <a:avLst/>
          </a:prstGeom>
        </p:spPr>
        <p:txBody>
          <a:bodyPr/>
          <a:lstStyle>
            <a:lvl1pPr marL="201717" indent="-201717" algn="l" defTabSz="806867" rtl="0" eaLnBrk="1" latinLnBrk="0" hangingPunct="1">
              <a:lnSpc>
                <a:spcPct val="100000"/>
              </a:lnSpc>
              <a:spcBef>
                <a:spcPct val="30000"/>
              </a:spcBef>
              <a:buClr>
                <a:schemeClr val="accent2"/>
              </a:buClr>
              <a:buFont typeface="Wingdings" panose="05000000000000000000" pitchFamily="2" charset="2"/>
              <a:buChar char="§"/>
              <a:defRPr sz="2471" kern="1200">
                <a:solidFill>
                  <a:schemeClr val="tx1"/>
                </a:solidFill>
                <a:latin typeface="+mn-lt"/>
                <a:ea typeface="+mn-ea"/>
                <a:cs typeface="+mn-cs"/>
              </a:defRPr>
            </a:lvl1pPr>
            <a:lvl2pPr marL="605150" indent="-201717" algn="l" defTabSz="806867" rtl="0" eaLnBrk="1" latinLnBrk="0" hangingPunct="1">
              <a:lnSpc>
                <a:spcPct val="100000"/>
              </a:lnSpc>
              <a:spcBef>
                <a:spcPct val="30000"/>
              </a:spcBef>
              <a:buClr>
                <a:schemeClr val="accent2"/>
              </a:buClr>
              <a:buFont typeface="Wingdings" panose="05000000000000000000" pitchFamily="2" charset="2"/>
              <a:buChar char="§"/>
              <a:defRPr sz="2118" kern="1200">
                <a:solidFill>
                  <a:schemeClr val="tx1"/>
                </a:solidFill>
                <a:latin typeface="+mn-lt"/>
                <a:ea typeface="+mn-ea"/>
                <a:cs typeface="+mn-cs"/>
              </a:defRPr>
            </a:lvl2pPr>
            <a:lvl3pPr marL="1008583" indent="-201717" algn="l" defTabSz="806867" rtl="0" eaLnBrk="1" latinLnBrk="0" hangingPunct="1">
              <a:lnSpc>
                <a:spcPct val="100000"/>
              </a:lnSpc>
              <a:spcBef>
                <a:spcPct val="30000"/>
              </a:spcBef>
              <a:buClr>
                <a:schemeClr val="accent2"/>
              </a:buClr>
              <a:buFont typeface="Wingdings" panose="05000000000000000000" pitchFamily="2" charset="2"/>
              <a:buChar char="§"/>
              <a:defRPr sz="1765" kern="1200">
                <a:solidFill>
                  <a:schemeClr val="tx1"/>
                </a:solidFill>
                <a:latin typeface="+mn-lt"/>
                <a:ea typeface="+mn-ea"/>
                <a:cs typeface="+mn-cs"/>
              </a:defRPr>
            </a:lvl3pPr>
            <a:lvl4pPr marL="1412016"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4pPr>
            <a:lvl5pPr marL="1815450" indent="-201717" algn="l" defTabSz="806867" rtl="0" eaLnBrk="1" latinLnBrk="0" hangingPunct="1">
              <a:lnSpc>
                <a:spcPct val="10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5pPr>
            <a:lvl6pPr marL="22188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ct val="30000"/>
              </a:spcBef>
              <a:buClr>
                <a:schemeClr val="accent2"/>
              </a:buClr>
              <a:buFont typeface="Wingdings" panose="05000000000000000000" pitchFamily="2" charset="2"/>
              <a:buChar char="§"/>
              <a:defRPr sz="1588" kern="1200">
                <a:solidFill>
                  <a:schemeClr val="tx1"/>
                </a:solidFill>
                <a:latin typeface="+mn-lt"/>
                <a:ea typeface="+mn-ea"/>
                <a:cs typeface="+mn-cs"/>
              </a:defRPr>
            </a:lvl9pPr>
          </a:lstStyle>
          <a:p>
            <a:pPr marL="0" marR="0" lvl="0" indent="0" algn="ctr" defTabSz="806867" rtl="0" eaLnBrk="1" fontAlgn="auto" latinLnBrk="0" hangingPunct="1">
              <a:lnSpc>
                <a:spcPct val="100000"/>
              </a:lnSpc>
              <a:spcBef>
                <a:spcPts val="1200"/>
              </a:spcBef>
              <a:spcAft>
                <a:spcPts val="0"/>
              </a:spcAft>
              <a:buClr>
                <a:srgbClr val="C0504D"/>
              </a:buClr>
              <a:buSzTx/>
              <a:buFont typeface="Wingdings" panose="05000000000000000000" pitchFamily="2" charset="2"/>
              <a:buNone/>
              <a:tabLst/>
              <a:defRPr/>
            </a:pPr>
            <a:r>
              <a:rPr kumimoji="0" lang="en-US" sz="9600" b="1" i="0" u="none" strike="noStrike" kern="1200" cap="none" spc="0" normalizeH="0" baseline="0" noProof="0" dirty="0">
                <a:ln>
                  <a:noFill/>
                </a:ln>
                <a:solidFill>
                  <a:prstClr val="black">
                    <a:lumMod val="95000"/>
                    <a:lumOff val="5000"/>
                    <a:alpha val="40000"/>
                  </a:prstClr>
                </a:solidFill>
                <a:effectLst>
                  <a:outerShdw dist="50800" sx="1000" sy="1000" algn="ctr" rotWithShape="0">
                    <a:srgbClr val="000000"/>
                  </a:outerShdw>
                </a:effectLst>
                <a:uLnTx/>
                <a:uFillTx/>
                <a:latin typeface="Calibri"/>
                <a:ea typeface="+mn-ea"/>
                <a:cs typeface="Calibri" panose="020F0502020204030204" pitchFamily="34" charset="0"/>
              </a:rPr>
              <a:t>WHO’S INVOLVED</a:t>
            </a:r>
          </a:p>
        </p:txBody>
      </p:sp>
    </p:spTree>
    <p:extLst>
      <p:ext uri="{BB962C8B-B14F-4D97-AF65-F5344CB8AC3E}">
        <p14:creationId xmlns:p14="http://schemas.microsoft.com/office/powerpoint/2010/main" val="43078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1000" y="1123950"/>
            <a:ext cx="6950384" cy="3352800"/>
          </a:xfrm>
        </p:spPr>
        <p:txBody>
          <a:bodyPr>
            <a:normAutofit/>
          </a:bodyPr>
          <a:lstStyle/>
          <a:p>
            <a:pPr marL="231775" indent="-231775"/>
            <a:r>
              <a:rPr lang="en-US" sz="2000" dirty="0"/>
              <a:t>Continue Consultation- Maintain consultation channels across the project, identify additional Consulting Parties </a:t>
            </a:r>
          </a:p>
          <a:p>
            <a:pPr marL="231775" indent="-231775"/>
            <a:r>
              <a:rPr lang="en-US" sz="2000" dirty="0"/>
              <a:t>Evaluate Resources-Obtain input from Consulting Parties on identification and evaluation efforts conducted to date</a:t>
            </a:r>
          </a:p>
          <a:p>
            <a:pPr marL="231775" indent="-231775"/>
            <a:r>
              <a:rPr lang="en-US" sz="2000" dirty="0"/>
              <a:t>Assess Effects on Historic Properties-Get input from Consulting Parties on the assessment of Effect</a:t>
            </a:r>
          </a:p>
          <a:p>
            <a:pPr marL="231775" indent="-231775"/>
            <a:r>
              <a:rPr lang="en-US" sz="2000"/>
              <a:t>Resolve </a:t>
            </a:r>
            <a:r>
              <a:rPr lang="en-US" sz="2000" dirty="0"/>
              <a:t>Adverse Effects-Draft an agreement document to begin to resolve adverse effects</a:t>
            </a:r>
          </a:p>
        </p:txBody>
      </p:sp>
      <p:sp>
        <p:nvSpPr>
          <p:cNvPr id="4" name="Text Placeholder 3"/>
          <p:cNvSpPr>
            <a:spLocks noGrp="1"/>
          </p:cNvSpPr>
          <p:nvPr>
            <p:ph type="body" sz="quarter" idx="13"/>
          </p:nvPr>
        </p:nvSpPr>
        <p:spPr/>
        <p:txBody>
          <a:bodyPr/>
          <a:lstStyle/>
          <a:p>
            <a:r>
              <a:rPr lang="en-US" dirty="0"/>
              <a:t>Next Steps</a:t>
            </a:r>
          </a:p>
        </p:txBody>
      </p:sp>
    </p:spTree>
    <p:extLst>
      <p:ext uri="{BB962C8B-B14F-4D97-AF65-F5344CB8AC3E}">
        <p14:creationId xmlns:p14="http://schemas.microsoft.com/office/powerpoint/2010/main" val="430694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80999" y="514350"/>
            <a:ext cx="5173133" cy="762000"/>
          </a:xfrm>
        </p:spPr>
        <p:txBody>
          <a:bodyPr/>
          <a:lstStyle/>
          <a:p>
            <a:r>
              <a:rPr lang="en-US" dirty="0"/>
              <a:t>Section 106 Timeline</a:t>
            </a:r>
          </a:p>
        </p:txBody>
      </p:sp>
      <p:sp>
        <p:nvSpPr>
          <p:cNvPr id="7" name="Text Placeholder 1"/>
          <p:cNvSpPr>
            <a:spLocks noGrp="1"/>
          </p:cNvSpPr>
          <p:nvPr>
            <p:ph type="body" sz="quarter" idx="11"/>
          </p:nvPr>
        </p:nvSpPr>
        <p:spPr>
          <a:xfrm>
            <a:off x="380998" y="1093328"/>
            <a:ext cx="8115639" cy="2491444"/>
          </a:xfrm>
        </p:spPr>
        <p:txBody>
          <a:bodyPr>
            <a:noAutofit/>
          </a:bodyPr>
          <a:lstStyle/>
          <a:p>
            <a:pPr marL="342900" indent="-342900"/>
            <a:r>
              <a:rPr lang="en-US" sz="1700" dirty="0">
                <a:solidFill>
                  <a:srgbClr val="FF0000"/>
                </a:solidFill>
              </a:rPr>
              <a:t>Winter 2017: </a:t>
            </a:r>
            <a:r>
              <a:rPr lang="en-US" sz="1700" dirty="0"/>
              <a:t>Consulting party meetings #1 and #2 to discuss the APE, eligible properties and Assessment of Effect. </a:t>
            </a:r>
          </a:p>
          <a:p>
            <a:pPr marL="342900" indent="-342900"/>
            <a:r>
              <a:rPr lang="en-US" sz="1700" dirty="0">
                <a:solidFill>
                  <a:srgbClr val="FF0000"/>
                </a:solidFill>
              </a:rPr>
              <a:t>Spring 2018:</a:t>
            </a:r>
            <a:r>
              <a:rPr lang="en-US" sz="1700" dirty="0"/>
              <a:t> Draft and circulate Programmatic Agreement for review and comment. </a:t>
            </a:r>
          </a:p>
          <a:p>
            <a:pPr marL="342900" indent="-342900"/>
            <a:r>
              <a:rPr lang="en-US" sz="1700" dirty="0"/>
              <a:t>Execute the Programmatic Agreement and complete the Section 106 Review Process. </a:t>
            </a:r>
          </a:p>
          <a:p>
            <a:pPr marL="342900" indent="-342900"/>
            <a:r>
              <a:rPr lang="en-US" sz="1700" dirty="0">
                <a:solidFill>
                  <a:srgbClr val="FF0000"/>
                </a:solidFill>
              </a:rPr>
              <a:t>Spring 2018 Until…..decisions are completed: </a:t>
            </a:r>
          </a:p>
          <a:p>
            <a:pPr marL="342900" indent="-342900"/>
            <a:r>
              <a:rPr lang="en-US" sz="1700" dirty="0"/>
              <a:t>Implement the Programmatic Agreement by reporting out and meeting with Consulting Parties. </a:t>
            </a:r>
          </a:p>
        </p:txBody>
      </p:sp>
      <p:pic>
        <p:nvPicPr>
          <p:cNvPr id="8" name="Picture 7" descr="A close up of a sign&#10;&#10;Description generated with very high confidence">
            <a:extLst>
              <a:ext uri="{FF2B5EF4-FFF2-40B4-BE49-F238E27FC236}">
                <a16:creationId xmlns:a16="http://schemas.microsoft.com/office/drawing/2014/main" xmlns="" id="{70B97F95-0325-4B4C-9F72-C47B47844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350" y="3758859"/>
            <a:ext cx="2244077" cy="1053117"/>
          </a:xfrm>
          <a:prstGeom prst="rect">
            <a:avLst/>
          </a:prstGeom>
        </p:spPr>
      </p:pic>
    </p:spTree>
    <p:extLst>
      <p:ext uri="{BB962C8B-B14F-4D97-AF65-F5344CB8AC3E}">
        <p14:creationId xmlns:p14="http://schemas.microsoft.com/office/powerpoint/2010/main" val="946397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22483" y="1235301"/>
            <a:ext cx="6495393" cy="2832202"/>
          </a:xfrm>
        </p:spPr>
        <p:txBody>
          <a:bodyPr>
            <a:noAutofit/>
          </a:bodyPr>
          <a:lstStyle/>
          <a:p>
            <a:pPr marL="228600" indent="-182563">
              <a:spcAft>
                <a:spcPts val="600"/>
              </a:spcAft>
            </a:pPr>
            <a:r>
              <a:rPr lang="en-US" sz="1400" b="1" dirty="0"/>
              <a:t>RELOCATION BENEFITS - </a:t>
            </a:r>
            <a:r>
              <a:rPr lang="en-US" sz="1400" b="1" dirty="0" smtClean="0"/>
              <a:t>KATHY </a:t>
            </a:r>
            <a:r>
              <a:rPr lang="en-US" sz="1400" b="1" dirty="0"/>
              <a:t>HEAD, (502) 569-3479</a:t>
            </a:r>
          </a:p>
          <a:p>
            <a:pPr marL="228600" indent="-182563">
              <a:spcAft>
                <a:spcPts val="600"/>
              </a:spcAft>
            </a:pPr>
            <a:endParaRPr lang="en-US" sz="1400" b="1" dirty="0"/>
          </a:p>
          <a:p>
            <a:pPr marL="228600" indent="-182563">
              <a:spcAft>
                <a:spcPts val="600"/>
              </a:spcAft>
            </a:pPr>
            <a:r>
              <a:rPr lang="en-US" sz="1400" b="1" dirty="0"/>
              <a:t>CHOICE NEIGHBORHOODS - 	KATHLEEN </a:t>
            </a:r>
            <a:r>
              <a:rPr lang="en-US" sz="1400" b="1" dirty="0" smtClean="0"/>
              <a:t>O’NEIL</a:t>
            </a:r>
            <a:r>
              <a:rPr lang="en-US" sz="1400" b="1" dirty="0"/>
              <a:t>, (502) 569-3461</a:t>
            </a:r>
          </a:p>
          <a:p>
            <a:pPr marL="228600" indent="-182563">
              <a:spcAft>
                <a:spcPts val="600"/>
              </a:spcAft>
            </a:pPr>
            <a:endParaRPr lang="en-US" sz="1400" b="1" dirty="0"/>
          </a:p>
          <a:p>
            <a:pPr marL="228600" indent="-182563">
              <a:spcAft>
                <a:spcPts val="600"/>
              </a:spcAft>
            </a:pPr>
            <a:r>
              <a:rPr lang="en-US" sz="1400" b="1" dirty="0"/>
              <a:t>EVENT CALENDAR – CHLOE </a:t>
            </a:r>
            <a:r>
              <a:rPr lang="en-US" sz="1400" b="1" dirty="0" smtClean="0"/>
              <a:t>QUIROGA, </a:t>
            </a:r>
            <a:r>
              <a:rPr lang="en-US" sz="1400" b="1" dirty="0"/>
              <a:t>(502) 569-3454</a:t>
            </a:r>
          </a:p>
          <a:p>
            <a:pPr marL="46037" indent="0">
              <a:spcAft>
                <a:spcPts val="600"/>
              </a:spcAft>
              <a:buNone/>
            </a:pPr>
            <a:endParaRPr lang="en-US" sz="1400" b="1" dirty="0"/>
          </a:p>
          <a:p>
            <a:pPr marL="228600" indent="-182563">
              <a:spcAft>
                <a:spcPts val="600"/>
              </a:spcAft>
            </a:pPr>
            <a:r>
              <a:rPr lang="en-US" sz="1400" b="1" dirty="0"/>
              <a:t>RUSSELL NEIGHBORHOOD – JEANA DUNLAP, (502) 574-4140</a:t>
            </a:r>
          </a:p>
          <a:p>
            <a:pPr marL="228600" indent="-182563">
              <a:spcAft>
                <a:spcPts val="600"/>
              </a:spcAft>
            </a:pPr>
            <a:endParaRPr lang="en-US" sz="1400" b="1" dirty="0"/>
          </a:p>
          <a:p>
            <a:pPr marL="228600" indent="-182563">
              <a:spcAft>
                <a:spcPts val="600"/>
              </a:spcAft>
            </a:pPr>
            <a:r>
              <a:rPr lang="en-US" sz="1400" b="1" dirty="0"/>
              <a:t>HISTORIC PRESERVATION – CYNTHIA ELMORE, (502) 574-2868 </a:t>
            </a:r>
          </a:p>
          <a:p>
            <a:pPr marL="228600" indent="-182563">
              <a:spcAft>
                <a:spcPts val="600"/>
              </a:spcAft>
            </a:pPr>
            <a:endParaRPr lang="en-US" sz="1400" b="1" dirty="0"/>
          </a:p>
          <a:p>
            <a:pPr marL="46037" indent="0">
              <a:spcAft>
                <a:spcPts val="600"/>
              </a:spcAft>
              <a:buNone/>
            </a:pPr>
            <a:endParaRPr lang="en-US" sz="1400" dirty="0"/>
          </a:p>
        </p:txBody>
      </p:sp>
      <p:sp>
        <p:nvSpPr>
          <p:cNvPr id="4" name="Text Placeholder 3"/>
          <p:cNvSpPr>
            <a:spLocks noGrp="1"/>
          </p:cNvSpPr>
          <p:nvPr>
            <p:ph type="body" sz="quarter" idx="13"/>
          </p:nvPr>
        </p:nvSpPr>
        <p:spPr/>
        <p:txBody>
          <a:bodyPr/>
          <a:lstStyle/>
          <a:p>
            <a:r>
              <a:rPr lang="en-US" dirty="0"/>
              <a:t>Project CONTACTS</a:t>
            </a:r>
          </a:p>
        </p:txBody>
      </p:sp>
      <p:pic>
        <p:nvPicPr>
          <p:cNvPr id="11" name="Picture 10" descr="A close up of a sign&#10;&#10;Description generated with very high confidence">
            <a:extLst>
              <a:ext uri="{FF2B5EF4-FFF2-40B4-BE49-F238E27FC236}">
                <a16:creationId xmlns:a16="http://schemas.microsoft.com/office/drawing/2014/main" xmlns="" id="{B29691C3-F872-49D8-B147-85028A075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413" y="113377"/>
            <a:ext cx="2160112" cy="1013713"/>
          </a:xfrm>
          <a:prstGeom prst="rect">
            <a:avLst/>
          </a:prstGeom>
        </p:spPr>
      </p:pic>
      <p:pic>
        <p:nvPicPr>
          <p:cNvPr id="5" name="Picture 4" descr="A picture containing clipart&#10;&#10;Description generated with high confidence">
            <a:extLst>
              <a:ext uri="{FF2B5EF4-FFF2-40B4-BE49-F238E27FC236}">
                <a16:creationId xmlns:a16="http://schemas.microsoft.com/office/drawing/2014/main" xmlns="" id="{F6A76FE7-9E47-4004-B118-1A23F151A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06" y="4214812"/>
            <a:ext cx="3800475" cy="828675"/>
          </a:xfrm>
          <a:prstGeom prst="rect">
            <a:avLst/>
          </a:prstGeom>
        </p:spPr>
      </p:pic>
      <p:sp>
        <p:nvSpPr>
          <p:cNvPr id="8" name="TextBox 7"/>
          <p:cNvSpPr txBox="1"/>
          <p:nvPr/>
        </p:nvSpPr>
        <p:spPr>
          <a:xfrm>
            <a:off x="5218386" y="4214812"/>
            <a:ext cx="3610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Write us at www.visionrussell.com</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29" y="1303506"/>
            <a:ext cx="2347962" cy="249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515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9594" y="1087064"/>
            <a:ext cx="3817008" cy="329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3"/>
          </p:nvPr>
        </p:nvSpPr>
        <p:spPr>
          <a:xfrm>
            <a:off x="199417" y="520835"/>
            <a:ext cx="4572000" cy="762000"/>
          </a:xfrm>
        </p:spPr>
        <p:txBody>
          <a:bodyPr/>
          <a:lstStyle/>
          <a:p>
            <a:r>
              <a:rPr lang="en-US" dirty="0"/>
              <a:t>Project Overview</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63" y="434503"/>
            <a:ext cx="1475164" cy="4286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37226" y="1400783"/>
            <a:ext cx="3035029" cy="2970685"/>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People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Housing</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Education</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Neighborhood</a:t>
            </a:r>
          </a:p>
        </p:txBody>
      </p:sp>
    </p:spTree>
    <p:extLst>
      <p:ext uri="{BB962C8B-B14F-4D97-AF65-F5344CB8AC3E}">
        <p14:creationId xmlns:p14="http://schemas.microsoft.com/office/powerpoint/2010/main" val="299331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p:cNvSpPr>
            <a:spLocks noGrp="1"/>
          </p:cNvSpPr>
          <p:nvPr>
            <p:ph type="body" sz="quarter" idx="11"/>
          </p:nvPr>
        </p:nvSpPr>
        <p:spPr>
          <a:xfrm>
            <a:off x="380999" y="1428750"/>
            <a:ext cx="4478079" cy="3048000"/>
          </a:xfrm>
        </p:spPr>
        <p:txBody>
          <a:bodyPr>
            <a:normAutofit/>
          </a:bodyPr>
          <a:lstStyle/>
          <a:p>
            <a:pPr indent="0">
              <a:buNone/>
            </a:pPr>
            <a:endParaRPr lang="en-US" dirty="0"/>
          </a:p>
          <a:p>
            <a:endParaRPr lang="en-US" dirty="0"/>
          </a:p>
          <a:p>
            <a:pPr indent="0">
              <a:buNone/>
            </a:pPr>
            <a:endParaRPr lang="en-US" dirty="0"/>
          </a:p>
        </p:txBody>
      </p:sp>
      <p:sp>
        <p:nvSpPr>
          <p:cNvPr id="8" name="Text Placeholder 2"/>
          <p:cNvSpPr>
            <a:spLocks noGrp="1"/>
          </p:cNvSpPr>
          <p:nvPr>
            <p:ph type="body" sz="quarter" idx="13"/>
          </p:nvPr>
        </p:nvSpPr>
        <p:spPr>
          <a:xfrm>
            <a:off x="381000" y="514350"/>
            <a:ext cx="4755776" cy="762000"/>
          </a:xfrm>
        </p:spPr>
        <p:txBody>
          <a:bodyPr/>
          <a:lstStyle/>
          <a:p>
            <a:r>
              <a:rPr lang="en-US" dirty="0"/>
              <a:t>Need for the Project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26" y="1076572"/>
            <a:ext cx="7781872" cy="4013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6929" y="201038"/>
            <a:ext cx="2757769" cy="75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891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9" y="1428750"/>
            <a:ext cx="4648201" cy="3048000"/>
          </a:xfrm>
        </p:spPr>
        <p:txBody>
          <a:bodyPr>
            <a:normAutofit/>
          </a:bodyPr>
          <a:lstStyle/>
          <a:p>
            <a:pPr marL="285750" indent="-285750"/>
            <a:endParaRPr lang="en-US" sz="2000" dirty="0"/>
          </a:p>
          <a:p>
            <a:pPr indent="0">
              <a:buNone/>
            </a:pPr>
            <a:endParaRPr lang="en-US" dirty="0"/>
          </a:p>
          <a:p>
            <a:endParaRPr lang="en-US" dirty="0"/>
          </a:p>
          <a:p>
            <a:pPr indent="0">
              <a:buNone/>
            </a:pPr>
            <a:endParaRPr lang="en-US" dirty="0"/>
          </a:p>
        </p:txBody>
      </p:sp>
      <p:sp>
        <p:nvSpPr>
          <p:cNvPr id="3" name="Text Placeholder 2"/>
          <p:cNvSpPr>
            <a:spLocks noGrp="1"/>
          </p:cNvSpPr>
          <p:nvPr>
            <p:ph type="body" sz="quarter" idx="13"/>
          </p:nvPr>
        </p:nvSpPr>
        <p:spPr/>
        <p:txBody>
          <a:bodyPr/>
          <a:lstStyle/>
          <a:p>
            <a:r>
              <a:rPr lang="en-US" dirty="0"/>
              <a:t>Community Engagement </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003" y="189691"/>
            <a:ext cx="1693091" cy="240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131" y="1627762"/>
            <a:ext cx="3456584" cy="205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452" y="3871609"/>
            <a:ext cx="5518826" cy="860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8635" y="3473464"/>
            <a:ext cx="2327645" cy="152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7914" y="422182"/>
            <a:ext cx="3296187" cy="116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278" y="1648285"/>
            <a:ext cx="2538615" cy="159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71925" y="2444885"/>
            <a:ext cx="2236337" cy="1336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67914" y="1627762"/>
            <a:ext cx="766997" cy="762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3045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0999" y="1428750"/>
            <a:ext cx="4648201" cy="3048000"/>
          </a:xfrm>
        </p:spPr>
        <p:txBody>
          <a:bodyPr>
            <a:normAutofit/>
          </a:bodyPr>
          <a:lstStyle/>
          <a:p>
            <a:pPr marL="285750" indent="-285750"/>
            <a:endParaRPr lang="en-US" sz="2000" dirty="0"/>
          </a:p>
          <a:p>
            <a:pPr indent="0">
              <a:buNone/>
            </a:pPr>
            <a:endParaRPr lang="en-US" dirty="0"/>
          </a:p>
          <a:p>
            <a:endParaRPr lang="en-US" dirty="0"/>
          </a:p>
          <a:p>
            <a:pPr indent="0">
              <a:buNone/>
            </a:pPr>
            <a:endParaRPr lang="en-US" dirty="0"/>
          </a:p>
        </p:txBody>
      </p:sp>
      <p:sp>
        <p:nvSpPr>
          <p:cNvPr id="3" name="Text Placeholder 2"/>
          <p:cNvSpPr>
            <a:spLocks noGrp="1"/>
          </p:cNvSpPr>
          <p:nvPr>
            <p:ph type="body" sz="quarter" idx="13"/>
          </p:nvPr>
        </p:nvSpPr>
        <p:spPr/>
        <p:txBody>
          <a:bodyPr/>
          <a:lstStyle/>
          <a:p>
            <a:r>
              <a:rPr lang="en-US" dirty="0"/>
              <a:t>Phase I of Project</a:t>
            </a:r>
          </a:p>
        </p:txBody>
      </p:sp>
      <p:sp>
        <p:nvSpPr>
          <p:cNvPr id="5" name="TextBox 4"/>
          <p:cNvSpPr txBox="1"/>
          <p:nvPr/>
        </p:nvSpPr>
        <p:spPr>
          <a:xfrm>
            <a:off x="7328169" y="2294558"/>
            <a:ext cx="1374843" cy="2159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rPr>
              <a:t>4 Stories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rPr>
              <a:t>120 – Senior Units</a:t>
            </a:r>
            <a:endParaRPr kumimoji="0" lang="en-US" altLang="en-US" sz="1400" b="0"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endParaRP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endPar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endParaRP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rPr>
              <a:t>Management Offices</a:t>
            </a: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endPar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endParaRPr>
          </a:p>
          <a:p>
            <a:pPr marL="0" marR="0" lvl="0" indent="0" algn="l" defTabSz="914400" rtl="0" eaLnBrk="1" fontAlgn="auto" latinLnBrk="0" hangingPunct="1">
              <a:lnSpc>
                <a:spcPct val="100000"/>
              </a:lnSpc>
              <a:spcBef>
                <a:spcPts val="238"/>
              </a:spcBef>
              <a:spcAft>
                <a:spcPts val="0"/>
              </a:spcAft>
              <a:buClr>
                <a:srgbClr val="231F20"/>
              </a:buClr>
              <a:buSzPct val="67000"/>
              <a:buFontTx/>
              <a:buNone/>
              <a:tabLst/>
              <a:defRPr/>
            </a:pPr>
            <a:r>
              <a:rPr kumimoji="0" lang="en-US" altLang="en-US" sz="1400" b="1" i="0" u="none" strike="noStrike" kern="1200" cap="none" spc="0" normalizeH="0" baseline="0" noProof="0" dirty="0">
                <a:ln>
                  <a:noFill/>
                </a:ln>
                <a:solidFill>
                  <a:prstClr val="black">
                    <a:lumMod val="65000"/>
                    <a:lumOff val="35000"/>
                  </a:prstClr>
                </a:solidFill>
                <a:effectLst/>
                <a:uLnTx/>
                <a:uFillTx/>
                <a:latin typeface="Calibri" pitchFamily="34" charset="0"/>
                <a:ea typeface="Nimbus Sans D Light"/>
                <a:cs typeface="Nimbus Sans D Light"/>
              </a:rPr>
              <a:t>Pool &amp; Amenities</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1049" y="110388"/>
            <a:ext cx="1826948" cy="218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069" y="1212715"/>
            <a:ext cx="6692023" cy="3747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341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08849" y="411575"/>
            <a:ext cx="4572000" cy="762000"/>
          </a:xfrm>
        </p:spPr>
        <p:txBody>
          <a:bodyPr/>
          <a:lstStyle/>
          <a:p>
            <a:r>
              <a:rPr lang="en-US" dirty="0">
                <a:solidFill>
                  <a:schemeClr val="tx1"/>
                </a:solidFill>
              </a:rPr>
              <a:t>Project Milestones</a:t>
            </a:r>
          </a:p>
          <a:p>
            <a:r>
              <a:rPr lang="en-US" sz="1600" dirty="0">
                <a:solidFill>
                  <a:schemeClr val="tx1"/>
                </a:solidFill>
              </a:rPr>
              <a:t>(dates are subject to change)</a:t>
            </a:r>
          </a:p>
        </p:txBody>
      </p:sp>
      <p:sp>
        <p:nvSpPr>
          <p:cNvPr id="5" name="Rectangle 4">
            <a:extLst>
              <a:ext uri="{FF2B5EF4-FFF2-40B4-BE49-F238E27FC236}">
                <a16:creationId xmlns:a16="http://schemas.microsoft.com/office/drawing/2014/main" xmlns="" id="{7D00C271-FFB7-4BF0-A516-8C2602C955D8}"/>
              </a:ext>
            </a:extLst>
          </p:cNvPr>
          <p:cNvSpPr/>
          <p:nvPr/>
        </p:nvSpPr>
        <p:spPr>
          <a:xfrm>
            <a:off x="775111" y="1713671"/>
            <a:ext cx="5507478" cy="286232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Spring 2017: 	Phase 1 Relocation Began</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Winter 2017: 	Phase 1 Relocation Completed</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Spring 2018: 	Site Clearance Begins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Summer 2018: 	Phase 1 Housing Construction Begins</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Fall 2018: 	Phase 1 Housing Completed</a:t>
            </a: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Spring 2020: 	Site Clearance Completed</a:t>
            </a:r>
          </a:p>
          <a:p>
            <a:pPr marL="342900" marR="0" lvl="0" indent="-3429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Fall 2023: 	All Housing Construction Completed</a:t>
            </a:r>
          </a:p>
        </p:txBody>
      </p:sp>
      <p:sp>
        <p:nvSpPr>
          <p:cNvPr id="7" name="Rectangle 6"/>
          <p:cNvSpPr/>
          <p:nvPr/>
        </p:nvSpPr>
        <p:spPr>
          <a:xfrm>
            <a:off x="569842" y="292302"/>
            <a:ext cx="8401879" cy="4605130"/>
          </a:xfrm>
          <a:prstGeom prst="rect">
            <a:avLst/>
          </a:prstGeom>
          <a:blipFill dpi="0" rotWithShape="1">
            <a:blip r:embed="rId3">
              <a:alphaModFix amt="4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584960" y="3452320"/>
            <a:ext cx="121920" cy="207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524000" y="3356398"/>
            <a:ext cx="129540" cy="369332"/>
          </a:xfrm>
          <a:prstGeom prst="rect">
            <a:avLst/>
          </a:prstGeom>
          <a:noFill/>
        </p:spPr>
        <p:txBody>
          <a:bodyPr wrap="square" rtlCol="0">
            <a:spAutoFit/>
          </a:bodyPr>
          <a:lstStyle/>
          <a:p>
            <a:r>
              <a:rPr lang="en-US" b="1" dirty="0" smtClean="0"/>
              <a:t>9</a:t>
            </a:r>
            <a:endParaRPr lang="en-US" b="1" dirty="0"/>
          </a:p>
        </p:txBody>
      </p:sp>
    </p:spTree>
    <p:extLst>
      <p:ext uri="{BB962C8B-B14F-4D97-AF65-F5344CB8AC3E}">
        <p14:creationId xmlns:p14="http://schemas.microsoft.com/office/powerpoint/2010/main" val="3219846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22483" y="1235301"/>
            <a:ext cx="6495393" cy="2832202"/>
          </a:xfrm>
        </p:spPr>
        <p:txBody>
          <a:bodyPr>
            <a:noAutofit/>
          </a:bodyPr>
          <a:lstStyle/>
          <a:p>
            <a:pPr marL="228600" indent="-182563">
              <a:spcAft>
                <a:spcPts val="600"/>
              </a:spcAft>
            </a:pPr>
            <a:r>
              <a:rPr lang="en-US" sz="1400" b="1" dirty="0"/>
              <a:t>RELOCATION BENEFITS - </a:t>
            </a:r>
            <a:r>
              <a:rPr lang="en-US" sz="1400" b="1" dirty="0" smtClean="0"/>
              <a:t>KATHY </a:t>
            </a:r>
            <a:r>
              <a:rPr lang="en-US" sz="1400" b="1" dirty="0"/>
              <a:t>HEAD, (502) 569-3479</a:t>
            </a:r>
          </a:p>
          <a:p>
            <a:pPr marL="228600" indent="-182563">
              <a:spcAft>
                <a:spcPts val="600"/>
              </a:spcAft>
            </a:pPr>
            <a:endParaRPr lang="en-US" sz="1400" b="1" dirty="0"/>
          </a:p>
          <a:p>
            <a:pPr marL="228600" indent="-182563">
              <a:spcAft>
                <a:spcPts val="600"/>
              </a:spcAft>
            </a:pPr>
            <a:r>
              <a:rPr lang="en-US" sz="1400" b="1" dirty="0"/>
              <a:t>CHOICE NEIGHBORHOODS - 	KATHLEEN </a:t>
            </a:r>
            <a:r>
              <a:rPr lang="en-US" sz="1400" b="1" dirty="0" smtClean="0"/>
              <a:t>O’NEIL</a:t>
            </a:r>
            <a:r>
              <a:rPr lang="en-US" sz="1400" b="1" dirty="0"/>
              <a:t>, (502) 569-3461</a:t>
            </a:r>
          </a:p>
          <a:p>
            <a:pPr marL="228600" indent="-182563">
              <a:spcAft>
                <a:spcPts val="600"/>
              </a:spcAft>
            </a:pPr>
            <a:endParaRPr lang="en-US" sz="1400" b="1" dirty="0"/>
          </a:p>
          <a:p>
            <a:pPr marL="228600" indent="-182563">
              <a:spcAft>
                <a:spcPts val="600"/>
              </a:spcAft>
            </a:pPr>
            <a:r>
              <a:rPr lang="en-US" sz="1400" b="1" dirty="0"/>
              <a:t>EVENT CALENDAR – CHLOE </a:t>
            </a:r>
            <a:r>
              <a:rPr lang="en-US" sz="1400" b="1" dirty="0" smtClean="0"/>
              <a:t>QUIROGA, </a:t>
            </a:r>
            <a:r>
              <a:rPr lang="en-US" sz="1400" b="1" dirty="0"/>
              <a:t>(502) 569-3454</a:t>
            </a:r>
          </a:p>
          <a:p>
            <a:pPr marL="46037" indent="0">
              <a:spcAft>
                <a:spcPts val="600"/>
              </a:spcAft>
              <a:buNone/>
            </a:pPr>
            <a:endParaRPr lang="en-US" sz="1400" b="1" dirty="0"/>
          </a:p>
          <a:p>
            <a:pPr marL="228600" indent="-182563">
              <a:spcAft>
                <a:spcPts val="600"/>
              </a:spcAft>
            </a:pPr>
            <a:r>
              <a:rPr lang="en-US" sz="1400" b="1" dirty="0"/>
              <a:t>RUSSELL NEIGHBORHOOD – JEANA DUNLAP, (502) 574-4140</a:t>
            </a:r>
          </a:p>
          <a:p>
            <a:pPr marL="228600" indent="-182563">
              <a:spcAft>
                <a:spcPts val="600"/>
              </a:spcAft>
            </a:pPr>
            <a:endParaRPr lang="en-US" sz="1400" b="1" dirty="0"/>
          </a:p>
          <a:p>
            <a:pPr marL="228600" indent="-182563">
              <a:spcAft>
                <a:spcPts val="600"/>
              </a:spcAft>
            </a:pPr>
            <a:r>
              <a:rPr lang="en-US" sz="1400" b="1" dirty="0"/>
              <a:t>HISTORIC PRESERVATION – CYNTHIA ELMORE, (502) 574-2868 </a:t>
            </a:r>
          </a:p>
          <a:p>
            <a:pPr marL="228600" indent="-182563">
              <a:spcAft>
                <a:spcPts val="600"/>
              </a:spcAft>
            </a:pPr>
            <a:endParaRPr lang="en-US" sz="1400" b="1" dirty="0"/>
          </a:p>
          <a:p>
            <a:pPr marL="46037" indent="0">
              <a:spcAft>
                <a:spcPts val="600"/>
              </a:spcAft>
              <a:buNone/>
            </a:pPr>
            <a:endParaRPr lang="en-US" sz="1400" dirty="0"/>
          </a:p>
        </p:txBody>
      </p:sp>
      <p:sp>
        <p:nvSpPr>
          <p:cNvPr id="4" name="Text Placeholder 3"/>
          <p:cNvSpPr>
            <a:spLocks noGrp="1"/>
          </p:cNvSpPr>
          <p:nvPr>
            <p:ph type="body" sz="quarter" idx="13"/>
          </p:nvPr>
        </p:nvSpPr>
        <p:spPr/>
        <p:txBody>
          <a:bodyPr/>
          <a:lstStyle/>
          <a:p>
            <a:r>
              <a:rPr lang="en-US" dirty="0"/>
              <a:t>Project CONTACTS</a:t>
            </a:r>
          </a:p>
        </p:txBody>
      </p:sp>
      <p:pic>
        <p:nvPicPr>
          <p:cNvPr id="11" name="Picture 10" descr="A close up of a sign&#10;&#10;Description generated with very high confidence">
            <a:extLst>
              <a:ext uri="{FF2B5EF4-FFF2-40B4-BE49-F238E27FC236}">
                <a16:creationId xmlns:a16="http://schemas.microsoft.com/office/drawing/2014/main" xmlns="" id="{B29691C3-F872-49D8-B147-85028A0759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9413" y="113377"/>
            <a:ext cx="2160112" cy="1013713"/>
          </a:xfrm>
          <a:prstGeom prst="rect">
            <a:avLst/>
          </a:prstGeom>
        </p:spPr>
      </p:pic>
      <p:pic>
        <p:nvPicPr>
          <p:cNvPr id="5" name="Picture 4" descr="A picture containing clipart&#10;&#10;Description generated with high confidence">
            <a:extLst>
              <a:ext uri="{FF2B5EF4-FFF2-40B4-BE49-F238E27FC236}">
                <a16:creationId xmlns:a16="http://schemas.microsoft.com/office/drawing/2014/main" xmlns="" id="{F6A76FE7-9E47-4004-B118-1A23F151A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06" y="4214812"/>
            <a:ext cx="3800475" cy="828675"/>
          </a:xfrm>
          <a:prstGeom prst="rect">
            <a:avLst/>
          </a:prstGeom>
        </p:spPr>
      </p:pic>
      <p:sp>
        <p:nvSpPr>
          <p:cNvPr id="8" name="TextBox 7"/>
          <p:cNvSpPr txBox="1"/>
          <p:nvPr/>
        </p:nvSpPr>
        <p:spPr>
          <a:xfrm>
            <a:off x="5218386" y="4214812"/>
            <a:ext cx="36103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Write us at www.visionrussell.com</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029" y="1303506"/>
            <a:ext cx="2347962" cy="249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752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A3761F5BF25D45AC603380E0493446" ma:contentTypeVersion="3" ma:contentTypeDescription="Create a new document." ma:contentTypeScope="" ma:versionID="0ea6178b1f00551f0ffa142611650a74">
  <xsd:schema xmlns:xsd="http://www.w3.org/2001/XMLSchema" xmlns:xs="http://www.w3.org/2001/XMLSchema" xmlns:p="http://schemas.microsoft.com/office/2006/metadata/properties" xmlns:ns2="eba7210a-3754-497c-82b5-52e5f031c1c9" targetNamespace="http://schemas.microsoft.com/office/2006/metadata/properties" ma:root="true" ma:fieldsID="6340095a32cc96748a684b46c96fd9bf" ns2:_="">
    <xsd:import namespace="eba7210a-3754-497c-82b5-52e5f031c1c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a7210a-3754-497c-82b5-52e5f031c1c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ask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702BC6-98C3-46B7-909F-0E59B2DB92CE}">
  <ds:schemaRefs>
    <ds:schemaRef ds:uri="http://schemas.openxmlformats.org/package/2006/metadata/core-properties"/>
    <ds:schemaRef ds:uri="http://purl.org/dc/dcmitype/"/>
    <ds:schemaRef ds:uri="http://schemas.microsoft.com/office/infopath/2007/PartnerControls"/>
    <ds:schemaRef ds:uri="http://purl.org/dc/elements/1.1/"/>
    <ds:schemaRef ds:uri="http://purl.org/dc/terms/"/>
    <ds:schemaRef ds:uri="http://schemas.microsoft.com/office/2006/documentManagement/types"/>
    <ds:schemaRef ds:uri="eba7210a-3754-497c-82b5-52e5f031c1c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60CA1A0-59EB-4C7C-BD91-8A3F90B8A4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a7210a-3754-497c-82b5-52e5f031c1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DD1980-D2CF-454C-B5F6-9191EBDCB7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2855</TotalTime>
  <Words>3333</Words>
  <Application>Microsoft Office PowerPoint</Application>
  <PresentationFormat>On-screen Show (16:9)</PresentationFormat>
  <Paragraphs>320</Paragraphs>
  <Slides>32</Slides>
  <Notes>30</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Cinder Miller</dc:creator>
  <cp:lastModifiedBy>Chloe Quiroga</cp:lastModifiedBy>
  <cp:revision>119</cp:revision>
  <cp:lastPrinted>2017-12-09T23:27:51Z</cp:lastPrinted>
  <dcterms:modified xsi:type="dcterms:W3CDTF">2017-12-14T19:30:48Z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0x01010001A3761F5BF25D45AC603380E0493446</vt:lpwstr>
  </property>
</Properties>
</file>