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19"/>
  </p:notesMasterIdLst>
  <p:sldIdLst>
    <p:sldId id="332" r:id="rId6"/>
    <p:sldId id="334" r:id="rId7"/>
    <p:sldId id="335" r:id="rId8"/>
    <p:sldId id="336" r:id="rId9"/>
    <p:sldId id="337" r:id="rId10"/>
    <p:sldId id="281" r:id="rId11"/>
    <p:sldId id="283" r:id="rId12"/>
    <p:sldId id="285" r:id="rId13"/>
    <p:sldId id="313" r:id="rId14"/>
    <p:sldId id="293" r:id="rId15"/>
    <p:sldId id="340" r:id="rId16"/>
    <p:sldId id="341" r:id="rId17"/>
    <p:sldId id="339" r:id="rId18"/>
  </p:sldIdLst>
  <p:sldSz cx="9144000" cy="5143500" type="screen16x9"/>
  <p:notesSz cx="936942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aise, Steven" initials="NS" lastIdx="3" clrIdx="0">
    <p:extLst/>
  </p:cmAuthor>
  <p:cmAuthor id="2" name="David Waldner" initials="DW" lastIdx="8" clrIdx="1">
    <p:extLst>
      <p:ext uri="{19B8F6BF-5375-455C-9EA6-DF929625EA0E}">
        <p15:presenceInfo xmlns:p15="http://schemas.microsoft.com/office/powerpoint/2012/main" userId="S0033FFF9F06076D@LIVE.COM" providerId="AD"/>
      </p:ext>
    </p:extLst>
  </p:cmAuthor>
  <p:cmAuthor id="3" name="Waldner, David (KYTC)" initials="DMW" lastIdx="17" clrIdx="2">
    <p:extLst>
      <p:ext uri="{19B8F6BF-5375-455C-9EA6-DF929625EA0E}">
        <p15:presenceInfo xmlns:p15="http://schemas.microsoft.com/office/powerpoint/2012/main" userId="Waldner, David (KYTC)" providerId="None"/>
      </p:ext>
    </p:extLst>
  </p:cmAuthor>
  <p:cmAuthor id="4" name="Lemon, Janelle" initials="LJ" lastIdx="4" clrIdx="3">
    <p:extLst>
      <p:ext uri="{19B8F6BF-5375-455C-9EA6-DF929625EA0E}">
        <p15:presenceInfo xmlns:p15="http://schemas.microsoft.com/office/powerpoint/2012/main" userId="S-1-5-21-940319540-1452877802-254238600-27102" providerId="AD"/>
      </p:ext>
    </p:extLst>
  </p:cmAuthor>
  <p:cmAuthor id="5" name=" " initials="" lastIdx="4" clrIdx="4">
    <p:extLst>
      <p:ext uri="{19B8F6BF-5375-455C-9EA6-DF929625EA0E}">
        <p15:presenceInfo xmlns:p15="http://schemas.microsoft.com/office/powerpoint/2012/main" userId="S-1-5-21-2506785245-3271442930-4128805923-4612" providerId="AD"/>
      </p:ext>
    </p:extLst>
  </p:cmAuthor>
  <p:cmAuthor id="6" name="Jennifer Burden" initials="JB" lastIdx="1" clrIdx="5">
    <p:extLst>
      <p:ext uri="{19B8F6BF-5375-455C-9EA6-DF929625EA0E}">
        <p15:presenceInfo xmlns:p15="http://schemas.microsoft.com/office/powerpoint/2012/main" userId="S-1-5-21-2506785245-3271442930-4128805923-1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96" autoAdjust="0"/>
  </p:normalViewPr>
  <p:slideViewPr>
    <p:cSldViewPr snapToGrid="0">
      <p:cViewPr varScale="1">
        <p:scale>
          <a:sx n="75" d="100"/>
          <a:sy n="75" d="100"/>
        </p:scale>
        <p:origin x="1236"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0084" cy="356357"/>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5307173" y="0"/>
            <a:ext cx="4060084" cy="356357"/>
          </a:xfrm>
          <a:prstGeom prst="rect">
            <a:avLst/>
          </a:prstGeom>
        </p:spPr>
        <p:txBody>
          <a:bodyPr vert="horz" lIns="94119" tIns="47060" rIns="94119" bIns="47060" rtlCol="0"/>
          <a:lstStyle>
            <a:lvl1pPr algn="r">
              <a:defRPr sz="1200"/>
            </a:lvl1pPr>
          </a:lstStyle>
          <a:p>
            <a:fld id="{B45D2278-C40E-4A88-9E5B-3204CAFFB112}" type="datetimeFigureOut">
              <a:rPr lang="en-US" smtClean="0"/>
              <a:t>2/6/2018</a:t>
            </a:fld>
            <a:endParaRPr lang="en-US"/>
          </a:p>
        </p:txBody>
      </p:sp>
      <p:sp>
        <p:nvSpPr>
          <p:cNvPr id="4" name="Slide Image Placeholder 3"/>
          <p:cNvSpPr>
            <a:spLocks noGrp="1" noRot="1" noChangeAspect="1"/>
          </p:cNvSpPr>
          <p:nvPr>
            <p:ph type="sldImg" idx="2"/>
          </p:nvPr>
        </p:nvSpPr>
        <p:spPr>
          <a:xfrm>
            <a:off x="2554288" y="887413"/>
            <a:ext cx="4260850" cy="2397125"/>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936943" y="3418067"/>
            <a:ext cx="7495540" cy="2796599"/>
          </a:xfrm>
          <a:prstGeom prst="rect">
            <a:avLst/>
          </a:prstGeom>
        </p:spPr>
        <p:txBody>
          <a:bodyPr vert="horz" lIns="94119" tIns="47060" rIns="94119" bIns="470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0084" cy="356356"/>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5307173" y="6746119"/>
            <a:ext cx="4060084" cy="356356"/>
          </a:xfrm>
          <a:prstGeom prst="rect">
            <a:avLst/>
          </a:prstGeom>
        </p:spPr>
        <p:txBody>
          <a:bodyPr vert="horz" lIns="94119" tIns="47060" rIns="94119" bIns="47060" rtlCol="0" anchor="b"/>
          <a:lstStyle>
            <a:lvl1pPr algn="r">
              <a:defRPr sz="1200"/>
            </a:lvl1pPr>
          </a:lstStyle>
          <a:p>
            <a:fld id="{47BBCD0E-6031-49D2-867C-18A4B56F8111}"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BCD0E-6031-49D2-867C-18A4B56F8111}" type="slidenum">
              <a:rPr lang="en-US" smtClean="0"/>
              <a:t>1</a:t>
            </a:fld>
            <a:endParaRPr lang="en-US"/>
          </a:p>
        </p:txBody>
      </p:sp>
    </p:spTree>
    <p:extLst>
      <p:ext uri="{BB962C8B-B14F-4D97-AF65-F5344CB8AC3E}">
        <p14:creationId xmlns:p14="http://schemas.microsoft.com/office/powerpoint/2010/main" val="303352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job of a consulting party is to tell Metro why the historic properties here are important to you and how you would like to see these places commemorated, preserved, and celebrated as Metro moves forward with the project.  You do this by providing comments on documents and by participating in the process. As CP’s, you, or your organization, has demonstrated a legal, economic, or preservation related interest in the project. At this meeting we will focus on mitigating resources that we know will be impacted by the project. </a:t>
            </a:r>
          </a:p>
        </p:txBody>
      </p:sp>
      <p:sp>
        <p:nvSpPr>
          <p:cNvPr id="4" name="Slide Number Placeholder 3"/>
          <p:cNvSpPr>
            <a:spLocks noGrp="1"/>
          </p:cNvSpPr>
          <p:nvPr>
            <p:ph type="sldNum" sz="quarter" idx="10"/>
          </p:nvPr>
        </p:nvSpPr>
        <p:spPr/>
        <p:txBody>
          <a:bodyPr/>
          <a:lstStyle/>
          <a:p>
            <a:fld id="{47BBCD0E-6031-49D2-867C-18A4B56F8111}" type="slidenum">
              <a:rPr lang="en-US" smtClean="0"/>
              <a:t>10</a:t>
            </a:fld>
            <a:endParaRPr lang="en-US"/>
          </a:p>
        </p:txBody>
      </p:sp>
    </p:spTree>
    <p:extLst>
      <p:ext uri="{BB962C8B-B14F-4D97-AF65-F5344CB8AC3E}">
        <p14:creationId xmlns:p14="http://schemas.microsoft.com/office/powerpoint/2010/main" val="145949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steps! Where are we in this process for the BT project? </a:t>
            </a:r>
          </a:p>
          <a:p>
            <a:endParaRPr lang="en-US" dirty="0"/>
          </a:p>
          <a:p>
            <a:r>
              <a:rPr lang="en-US" dirty="0"/>
              <a:t>Steps 1 and 2- Have identified additional consulting parties. All identification reports submitted. Comment Period on Above Ground resource report is closed. Archaeology report is under review by KHC. Will circulate to other parties soon. </a:t>
            </a:r>
          </a:p>
          <a:p>
            <a:r>
              <a:rPr lang="en-US" dirty="0"/>
              <a:t>Step 3-LMG has already determined and SHPO has already concurred that the project will have an adverse effect on historic properties. BT Historic District will be adversely effected. Currently working to identify any indirect effects to the project and to identify effects of later stages of the project.  </a:t>
            </a:r>
          </a:p>
          <a:p>
            <a:r>
              <a:rPr lang="en-US" dirty="0"/>
              <a:t>Step 4- Metro knows that there will be many effects that they cannot define yet. Thus, they are developing a Programmatic Agreement to help resolve the effects now and into the future. </a:t>
            </a:r>
          </a:p>
          <a:p>
            <a:endParaRPr lang="en-US" dirty="0"/>
          </a:p>
          <a:p>
            <a:endParaRPr lang="en-US" dirty="0"/>
          </a:p>
        </p:txBody>
      </p:sp>
      <p:sp>
        <p:nvSpPr>
          <p:cNvPr id="4" name="Slide Number Placeholder 3"/>
          <p:cNvSpPr>
            <a:spLocks noGrp="1"/>
          </p:cNvSpPr>
          <p:nvPr>
            <p:ph type="sldNum" sz="quarter" idx="10"/>
          </p:nvPr>
        </p:nvSpPr>
        <p:spPr/>
        <p:txBody>
          <a:bodyPr/>
          <a:lstStyle/>
          <a:p>
            <a:fld id="{47BBCD0E-6031-49D2-867C-18A4B56F8111}" type="slidenum">
              <a:rPr lang="en-US" smtClean="0"/>
              <a:t>11</a:t>
            </a:fld>
            <a:endParaRPr lang="en-US"/>
          </a:p>
        </p:txBody>
      </p:sp>
    </p:spTree>
    <p:extLst>
      <p:ext uri="{BB962C8B-B14F-4D97-AF65-F5344CB8AC3E}">
        <p14:creationId xmlns:p14="http://schemas.microsoft.com/office/powerpoint/2010/main" val="226678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r>
              <a:rPr lang="en-US" sz="1050" dirty="0"/>
              <a:t>One New Historic District-Beecher Terrace Historic District</a:t>
            </a:r>
          </a:p>
          <a:p>
            <a:pPr marL="974725" lvl="1" indent="-231775"/>
            <a:r>
              <a:rPr lang="en-US" sz="1050" dirty="0"/>
              <a:t>Beecher Terrace Complex</a:t>
            </a:r>
          </a:p>
          <a:p>
            <a:pPr marL="974725" lvl="1" indent="-231775"/>
            <a:r>
              <a:rPr lang="en-US" sz="1050" dirty="0"/>
              <a:t>Baxter Community Center</a:t>
            </a:r>
          </a:p>
          <a:p>
            <a:pPr marL="974725" lvl="1" indent="-231775"/>
            <a:r>
              <a:rPr lang="en-US" sz="1050" dirty="0"/>
              <a:t>Baxter Square Park</a:t>
            </a:r>
          </a:p>
          <a:p>
            <a:pPr marL="231775" indent="-231775"/>
            <a:endParaRPr lang="en-US" sz="1050" dirty="0"/>
          </a:p>
          <a:p>
            <a:pPr marL="231775" indent="-231775"/>
            <a:r>
              <a:rPr lang="en-US" sz="1050" dirty="0"/>
              <a:t>Two Archaeological Sites</a:t>
            </a:r>
          </a:p>
          <a:p>
            <a:pPr marL="974725" lvl="1" indent="-231775"/>
            <a:r>
              <a:rPr lang="en-US" sz="1050" dirty="0"/>
              <a:t>Baxter Square Park</a:t>
            </a:r>
          </a:p>
          <a:p>
            <a:pPr marL="974725" lvl="1" indent="-231775"/>
            <a:r>
              <a:rPr lang="en-US" sz="1050" dirty="0"/>
              <a:t>Beecher Terrace</a:t>
            </a:r>
          </a:p>
          <a:p>
            <a:pPr marL="231775" indent="-231775"/>
            <a:endParaRPr lang="en-US" sz="1050" dirty="0"/>
          </a:p>
          <a:p>
            <a:pPr marL="231775" indent="-231775"/>
            <a:r>
              <a:rPr lang="en-US" sz="1050" dirty="0"/>
              <a:t>Three Historic Buildings</a:t>
            </a:r>
          </a:p>
          <a:p>
            <a:pPr marL="974725" lvl="1" indent="-231775"/>
            <a:r>
              <a:rPr lang="en-US" sz="1050" dirty="0"/>
              <a:t>Fire Department Headquarters</a:t>
            </a:r>
          </a:p>
          <a:p>
            <a:pPr marL="974725" lvl="1" indent="-231775"/>
            <a:r>
              <a:rPr lang="en-US" sz="1050" dirty="0"/>
              <a:t>St. Peters Church</a:t>
            </a:r>
          </a:p>
          <a:p>
            <a:pPr marL="974725" lvl="1" indent="-231775"/>
            <a:r>
              <a:rPr lang="en-US" sz="1050" dirty="0"/>
              <a:t>Merciful Savior Church</a:t>
            </a:r>
          </a:p>
          <a:p>
            <a:pPr marL="1003284" lvl="1" indent="-238566"/>
            <a:r>
              <a:rPr lang="en-US" sz="1050" dirty="0"/>
              <a:t>Fire Department Headquarters-JFWR-11748 at the top of the map</a:t>
            </a:r>
          </a:p>
          <a:p>
            <a:pPr marL="1003284" lvl="1" indent="-238566"/>
            <a:r>
              <a:rPr lang="en-US" sz="1050" dirty="0"/>
              <a:t>St. Peters Church-JFWR-1749-NW corner</a:t>
            </a:r>
          </a:p>
          <a:p>
            <a:pPr marL="1003284" lvl="1" indent="-238566"/>
            <a:r>
              <a:rPr lang="en-US" sz="1050" dirty="0"/>
              <a:t>Merciful Savior Church-JFWR-1752-At the bottom of the map</a:t>
            </a:r>
          </a:p>
          <a:p>
            <a:endParaRPr lang="en-US" dirty="0"/>
          </a:p>
        </p:txBody>
      </p:sp>
      <p:sp>
        <p:nvSpPr>
          <p:cNvPr id="4" name="Slide Number Placeholder 3"/>
          <p:cNvSpPr>
            <a:spLocks noGrp="1"/>
          </p:cNvSpPr>
          <p:nvPr>
            <p:ph type="sldNum" sz="quarter" idx="10"/>
          </p:nvPr>
        </p:nvSpPr>
        <p:spPr/>
        <p:txBody>
          <a:bodyPr/>
          <a:lstStyle/>
          <a:p>
            <a:fld id="{47BBCD0E-6031-49D2-867C-18A4B56F8111}" type="slidenum">
              <a:rPr lang="en-US" smtClean="0"/>
              <a:t>12</a:t>
            </a:fld>
            <a:endParaRPr lang="en-US"/>
          </a:p>
        </p:txBody>
      </p:sp>
    </p:spTree>
    <p:extLst>
      <p:ext uri="{BB962C8B-B14F-4D97-AF65-F5344CB8AC3E}">
        <p14:creationId xmlns:p14="http://schemas.microsoft.com/office/powerpoint/2010/main" val="13032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A7C66-E861-4F47-8E6B-733D02999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10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BCD0E-6031-49D2-867C-18A4B56F8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92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BCD0E-6031-49D2-867C-18A4B56F8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42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BCD0E-6031-49D2-867C-18A4B56F8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35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BCD0E-6031-49D2-867C-18A4B56F8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54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meeting we reviewed the concepts of Section 106 of the National Historic Preservation Act. We noted that the NHPA was enacted with the goal of balancing the need for economic and commercial development with the strong desire expressed by the public to preserve important historic places. </a:t>
            </a:r>
          </a:p>
          <a:p>
            <a:endParaRPr lang="en-US" dirty="0"/>
          </a:p>
          <a:p>
            <a:r>
              <a:rPr lang="en-US" dirty="0"/>
              <a:t>Section 106 of the NHPA provides a mechanism for the federal government to balance these goals. And it specifically provides communities and interested parties with the right to participate in the conversation about how to balance these needs. </a:t>
            </a:r>
          </a:p>
          <a:p>
            <a:endParaRPr lang="en-US" dirty="0"/>
          </a:p>
        </p:txBody>
      </p:sp>
      <p:sp>
        <p:nvSpPr>
          <p:cNvPr id="4" name="Slide Number Placeholder 3"/>
          <p:cNvSpPr>
            <a:spLocks noGrp="1"/>
          </p:cNvSpPr>
          <p:nvPr>
            <p:ph type="sldNum" sz="quarter" idx="10"/>
          </p:nvPr>
        </p:nvSpPr>
        <p:spPr/>
        <p:txBody>
          <a:bodyPr/>
          <a:lstStyle/>
          <a:p>
            <a:fld id="{47BBCD0E-6031-49D2-867C-18A4B56F8111}" type="slidenum">
              <a:rPr lang="en-US" smtClean="0"/>
              <a:t>6</a:t>
            </a:fld>
            <a:endParaRPr lang="en-US"/>
          </a:p>
        </p:txBody>
      </p:sp>
    </p:spTree>
    <p:extLst>
      <p:ext uri="{BB962C8B-B14F-4D97-AF65-F5344CB8AC3E}">
        <p14:creationId xmlns:p14="http://schemas.microsoft.com/office/powerpoint/2010/main" val="338206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Section106 process has no predetermined outcomes. Every project is different, every outcome is distinct and specifically tailored to meet the needs to the community. The processes, is generally followed in a series of steps. Because Section 106 establishes a legal process, the steps required are legally defined.  A decision tree identifying these steps is provided on the board in the corner. </a:t>
            </a:r>
          </a:p>
          <a:p>
            <a:endParaRPr lang="en-US" dirty="0"/>
          </a:p>
          <a:p>
            <a:r>
              <a:rPr lang="en-US" dirty="0"/>
              <a:t>The Undertaking is everything that is included in the whole Beecher Terrace Development Project. The CNI grant for the project covers all of the different Phases, from the initial Phase I wellness center to the final stages of the rebuilding of the BT neighborhood. Not all of these phases are well defined yet. The Lead Federal agency for the project is HUD, HUD has delegated its authority for complying with Section 106 to Louisville Jefferson County Metro Government. </a:t>
            </a:r>
          </a:p>
          <a:p>
            <a:endParaRPr lang="en-US" dirty="0"/>
          </a:p>
          <a:p>
            <a:r>
              <a:rPr lang="en-US" dirty="0"/>
              <a:t>Consultation is an ongoing process throughout the project. Let’s review where we are with the consultation process. </a:t>
            </a:r>
          </a:p>
        </p:txBody>
      </p:sp>
      <p:sp>
        <p:nvSpPr>
          <p:cNvPr id="4" name="Slide Number Placeholder 3"/>
          <p:cNvSpPr>
            <a:spLocks noGrp="1"/>
          </p:cNvSpPr>
          <p:nvPr>
            <p:ph type="sldNum" sz="quarter" idx="10"/>
          </p:nvPr>
        </p:nvSpPr>
        <p:spPr/>
        <p:txBody>
          <a:bodyPr/>
          <a:lstStyle/>
          <a:p>
            <a:fld id="{47BBCD0E-6031-49D2-867C-18A4B56F8111}" type="slidenum">
              <a:rPr lang="en-US" smtClean="0"/>
              <a:t>7</a:t>
            </a:fld>
            <a:endParaRPr lang="en-US"/>
          </a:p>
        </p:txBody>
      </p:sp>
    </p:spTree>
    <p:extLst>
      <p:ext uri="{BB962C8B-B14F-4D97-AF65-F5344CB8AC3E}">
        <p14:creationId xmlns:p14="http://schemas.microsoft.com/office/powerpoint/2010/main" val="244210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As we noted, the implementing law for Section 106 defines consultation. This meeting is part of this process. </a:t>
            </a:r>
          </a:p>
        </p:txBody>
      </p:sp>
      <p:sp>
        <p:nvSpPr>
          <p:cNvPr id="4" name="Slide Number Placeholder 3"/>
          <p:cNvSpPr>
            <a:spLocks noGrp="1"/>
          </p:cNvSpPr>
          <p:nvPr>
            <p:ph type="sldNum" sz="quarter" idx="10"/>
          </p:nvPr>
        </p:nvSpPr>
        <p:spPr/>
        <p:txBody>
          <a:bodyPr/>
          <a:lstStyle/>
          <a:p>
            <a:fld id="{47BBCD0E-6031-49D2-867C-18A4B56F8111}" type="slidenum">
              <a:rPr lang="en-US" smtClean="0"/>
              <a:t>8</a:t>
            </a:fld>
            <a:endParaRPr lang="en-US"/>
          </a:p>
        </p:txBody>
      </p:sp>
    </p:spTree>
    <p:extLst>
      <p:ext uri="{BB962C8B-B14F-4D97-AF65-F5344CB8AC3E}">
        <p14:creationId xmlns:p14="http://schemas.microsoft.com/office/powerpoint/2010/main" val="240083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does Metro consult with? Many of your were specifically invited here as CP’s. Some Consulting Parties are designated as CP’s by right. This means they automatically are included as CPs and have certain rights and responsibilities in the process. For the current process, CPs by right are the ACHP, SHPO, Tribes that choose to Participate, and LMHA. Other consulting parties are groups and organizations with specific and definable interests in the process or the project. Metro invited 37 different organization and people to participate in the process. </a:t>
            </a:r>
          </a:p>
        </p:txBody>
      </p:sp>
      <p:sp>
        <p:nvSpPr>
          <p:cNvPr id="4" name="Slide Number Placeholder 3"/>
          <p:cNvSpPr>
            <a:spLocks noGrp="1"/>
          </p:cNvSpPr>
          <p:nvPr>
            <p:ph type="sldNum" sz="quarter" idx="10"/>
          </p:nvPr>
        </p:nvSpPr>
        <p:spPr/>
        <p:txBody>
          <a:bodyPr/>
          <a:lstStyle/>
          <a:p>
            <a:fld id="{47BBCD0E-6031-49D2-867C-18A4B56F8111}" type="slidenum">
              <a:rPr lang="en-US" smtClean="0"/>
              <a:t>9</a:t>
            </a:fld>
            <a:endParaRPr lang="en-US"/>
          </a:p>
        </p:txBody>
      </p:sp>
    </p:spTree>
    <p:extLst>
      <p:ext uri="{BB962C8B-B14F-4D97-AF65-F5344CB8AC3E}">
        <p14:creationId xmlns:p14="http://schemas.microsoft.com/office/powerpoint/2010/main" val="1505716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8"/>
          <p:cNvSpPr>
            <a:spLocks noGrp="1"/>
          </p:cNvSpPr>
          <p:nvPr>
            <p:ph type="body" sz="quarter" idx="10" hasCustomPrompt="1"/>
          </p:nvPr>
        </p:nvSpPr>
        <p:spPr>
          <a:xfrm>
            <a:off x="493536" y="1352550"/>
            <a:ext cx="7431264" cy="1600200"/>
          </a:xfrm>
          <a:prstGeom prst="rect">
            <a:avLst/>
          </a:prstGeom>
        </p:spPr>
        <p:txBody>
          <a:bodyPr/>
          <a:lstStyle>
            <a:lvl1pPr marL="0" indent="0">
              <a:buNone/>
              <a:defRPr sz="6000" b="1" i="0" cap="all" baseline="0">
                <a:solidFill>
                  <a:schemeClr val="bg1"/>
                </a:solidFill>
                <a:latin typeface="Arial Black" panose="020B0A04020102020204" pitchFamily="34" charset="0"/>
              </a:defRPr>
            </a:lvl1pPr>
          </a:lstStyle>
          <a:p>
            <a:pPr lvl="0"/>
            <a:r>
              <a:rPr lang="en-US"/>
              <a:t>headline</a:t>
            </a:r>
          </a:p>
        </p:txBody>
      </p:sp>
      <p:sp>
        <p:nvSpPr>
          <p:cNvPr id="11" name="Text Placeholder 10"/>
          <p:cNvSpPr>
            <a:spLocks noGrp="1"/>
          </p:cNvSpPr>
          <p:nvPr>
            <p:ph type="body" sz="quarter" idx="11" hasCustomPrompt="1"/>
          </p:nvPr>
        </p:nvSpPr>
        <p:spPr>
          <a:xfrm>
            <a:off x="493536" y="3105150"/>
            <a:ext cx="2362200" cy="304800"/>
          </a:xfrm>
          <a:prstGeom prst="rect">
            <a:avLst/>
          </a:prstGeom>
        </p:spPr>
        <p:txBody>
          <a:bodyPr/>
          <a:lstStyle>
            <a:lvl1pPr marL="0" indent="0">
              <a:buNone/>
              <a:defRPr sz="1400" cap="all" baseline="0">
                <a:solidFill>
                  <a:schemeClr val="bg1"/>
                </a:solidFill>
                <a:latin typeface="Arial" panose="020B0604020202020204" pitchFamily="34" charset="0"/>
              </a:defRPr>
            </a:lvl1pPr>
          </a:lstStyle>
          <a:p>
            <a:pPr lvl="0"/>
            <a:r>
              <a:rPr lang="en-US"/>
              <a:t>Presenter name</a:t>
            </a:r>
          </a:p>
        </p:txBody>
      </p:sp>
    </p:spTree>
    <p:extLst>
      <p:ext uri="{BB962C8B-B14F-4D97-AF65-F5344CB8AC3E}">
        <p14:creationId xmlns:p14="http://schemas.microsoft.com/office/powerpoint/2010/main" val="250560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2 Colum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10"/>
          <p:cNvSpPr>
            <a:spLocks noGrp="1"/>
          </p:cNvSpPr>
          <p:nvPr>
            <p:ph type="body" sz="quarter" idx="11" hasCustomPrompt="1"/>
          </p:nvPr>
        </p:nvSpPr>
        <p:spPr>
          <a:xfrm>
            <a:off x="381000" y="1276350"/>
            <a:ext cx="3657600" cy="3200400"/>
          </a:xfrm>
          <a:prstGeom prst="rect">
            <a:avLst/>
          </a:prstGeom>
        </p:spPr>
        <p:txBody>
          <a:bodyPr>
            <a:normAutofit/>
          </a:bodyPr>
          <a:lstStyle>
            <a:lvl1pPr marL="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783" baseline="0">
                <a:solidFill>
                  <a:srgbClr val="003054"/>
                </a:solidFill>
                <a:latin typeface="Arial" panose="020B0604020202020204" pitchFamily="34" charset="0"/>
              </a:defRPr>
            </a:lvl1pPr>
          </a:lstStyle>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10" name="Text Placeholder 10"/>
          <p:cNvSpPr>
            <a:spLocks noGrp="1"/>
          </p:cNvSpPr>
          <p:nvPr>
            <p:ph type="body" sz="quarter" idx="12" hasCustomPrompt="1"/>
          </p:nvPr>
        </p:nvSpPr>
        <p:spPr>
          <a:xfrm>
            <a:off x="4419600" y="1276350"/>
            <a:ext cx="3553752" cy="3200400"/>
          </a:xfrm>
          <a:prstGeom prst="rect">
            <a:avLst/>
          </a:prstGeom>
        </p:spPr>
        <p:txBody>
          <a:bodyPr>
            <a:normAutofit/>
          </a:bodyPr>
          <a:lstStyle>
            <a:lvl1pPr marL="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783" baseline="0">
                <a:solidFill>
                  <a:srgbClr val="003054"/>
                </a:solidFill>
                <a:latin typeface="Arial" panose="020B0604020202020204" pitchFamily="34" charset="0"/>
              </a:defRPr>
            </a:lvl1pPr>
          </a:lstStyle>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11" name="TextBox 10"/>
          <p:cNvSpPr txBox="1"/>
          <p:nvPr userDrawn="1"/>
        </p:nvSpPr>
        <p:spPr>
          <a:xfrm>
            <a:off x="304800" y="4552950"/>
            <a:ext cx="457200" cy="338554"/>
          </a:xfrm>
          <a:prstGeom prst="rect">
            <a:avLst/>
          </a:prstGeom>
          <a:noFill/>
        </p:spPr>
        <p:txBody>
          <a:bodyPr wrap="square" rtlCol="0">
            <a:spAutoFit/>
          </a:bodyPr>
          <a:lstStyle/>
          <a:p>
            <a:fld id="{37572A6F-AC21-4472-86A3-0B54FAF165BF}" type="slidenum">
              <a:rPr lang="en-US" sz="1600" b="1" i="0" baseline="0" smtClean="0">
                <a:solidFill>
                  <a:srgbClr val="003054"/>
                </a:solidFill>
                <a:latin typeface="Arial" panose="020B0604020202020204" pitchFamily="34" charset="0"/>
              </a:rPr>
              <a:t>‹#›</a:t>
            </a:fld>
            <a:endParaRPr lang="en-US" sz="1600" b="1" i="0" baseline="0">
              <a:solidFill>
                <a:srgbClr val="003054"/>
              </a:solidFill>
              <a:latin typeface="Arial" panose="020B0604020202020204" pitchFamily="34" charset="0"/>
            </a:endParaRPr>
          </a:p>
        </p:txBody>
      </p:sp>
      <p:sp>
        <p:nvSpPr>
          <p:cNvPr id="13" name="Text Placeholder 12"/>
          <p:cNvSpPr>
            <a:spLocks noGrp="1"/>
          </p:cNvSpPr>
          <p:nvPr>
            <p:ph type="body" sz="quarter" idx="13" hasCustomPrompt="1"/>
          </p:nvPr>
        </p:nvSpPr>
        <p:spPr>
          <a:xfrm>
            <a:off x="381000" y="514350"/>
            <a:ext cx="5791200" cy="609600"/>
          </a:xfrm>
          <a:prstGeom prst="rect">
            <a:avLst/>
          </a:prstGeom>
        </p:spPr>
        <p:txBody>
          <a:bodyPr/>
          <a:lstStyle>
            <a:lvl1pPr marL="0" indent="0">
              <a:buNone/>
              <a:defRPr b="1" i="0" baseline="0">
                <a:solidFill>
                  <a:srgbClr val="003054"/>
                </a:solidFill>
                <a:latin typeface="Arial Black" panose="020B0A04020102020204" pitchFamily="34" charset="0"/>
              </a:defRPr>
            </a:lvl1pPr>
          </a:lstStyle>
          <a:p>
            <a:pPr lvl="0"/>
            <a:r>
              <a:rPr lang="en-US" b="1" i="0" baseline="0">
                <a:solidFill>
                  <a:srgbClr val="003054"/>
                </a:solidFill>
                <a:latin typeface="Arial Black" panose="020B0A04020102020204" pitchFamily="34" charset="0"/>
              </a:rPr>
              <a:t>Slide header</a:t>
            </a:r>
            <a:endParaRPr lang="en-US"/>
          </a:p>
        </p:txBody>
      </p:sp>
    </p:spTree>
    <p:extLst>
      <p:ext uri="{BB962C8B-B14F-4D97-AF65-F5344CB8AC3E}">
        <p14:creationId xmlns:p14="http://schemas.microsoft.com/office/powerpoint/2010/main" val="404220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2 Colum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10"/>
          <p:cNvSpPr>
            <a:spLocks noGrp="1"/>
          </p:cNvSpPr>
          <p:nvPr>
            <p:ph type="body" sz="quarter" idx="11" hasCustomPrompt="1"/>
          </p:nvPr>
        </p:nvSpPr>
        <p:spPr>
          <a:xfrm>
            <a:off x="381000" y="1428750"/>
            <a:ext cx="4114800" cy="3048000"/>
          </a:xfrm>
          <a:prstGeom prst="rect">
            <a:avLst/>
          </a:prstGeom>
        </p:spPr>
        <p:txBody>
          <a:bodyPr>
            <a:normAutofit/>
          </a:bodyPr>
          <a:lstStyle>
            <a:lvl1pPr marL="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783" baseline="0">
                <a:solidFill>
                  <a:srgbClr val="003054"/>
                </a:solidFill>
                <a:latin typeface="Arial" panose="020B0604020202020204" pitchFamily="34" charset="0"/>
              </a:defRPr>
            </a:lvl1pPr>
          </a:lstStyle>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11" name="TextBox 10"/>
          <p:cNvSpPr txBox="1"/>
          <p:nvPr userDrawn="1"/>
        </p:nvSpPr>
        <p:spPr>
          <a:xfrm>
            <a:off x="304800" y="4552950"/>
            <a:ext cx="457200" cy="338554"/>
          </a:xfrm>
          <a:prstGeom prst="rect">
            <a:avLst/>
          </a:prstGeom>
          <a:noFill/>
        </p:spPr>
        <p:txBody>
          <a:bodyPr wrap="square" rtlCol="0">
            <a:spAutoFit/>
          </a:bodyPr>
          <a:lstStyle/>
          <a:p>
            <a:fld id="{37572A6F-AC21-4472-86A3-0B54FAF165BF}" type="slidenum">
              <a:rPr lang="en-US" sz="1600" b="1" i="0" baseline="0" smtClean="0">
                <a:solidFill>
                  <a:srgbClr val="003054"/>
                </a:solidFill>
                <a:latin typeface="Arial" panose="020B0604020202020204" pitchFamily="34" charset="0"/>
              </a:rPr>
              <a:t>‹#›</a:t>
            </a:fld>
            <a:endParaRPr lang="en-US" sz="1600" b="1" i="0" baseline="0">
              <a:solidFill>
                <a:srgbClr val="003054"/>
              </a:solidFill>
              <a:latin typeface="Arial" panose="020B0604020202020204" pitchFamily="34" charset="0"/>
            </a:endParaRPr>
          </a:p>
        </p:txBody>
      </p:sp>
      <p:sp>
        <p:nvSpPr>
          <p:cNvPr id="13" name="Text Placeholder 12"/>
          <p:cNvSpPr>
            <a:spLocks noGrp="1"/>
          </p:cNvSpPr>
          <p:nvPr>
            <p:ph type="body" sz="quarter" idx="13" hasCustomPrompt="1"/>
          </p:nvPr>
        </p:nvSpPr>
        <p:spPr>
          <a:xfrm>
            <a:off x="381000" y="514350"/>
            <a:ext cx="4572000" cy="762000"/>
          </a:xfrm>
          <a:prstGeom prst="rect">
            <a:avLst/>
          </a:prstGeom>
        </p:spPr>
        <p:txBody>
          <a:bodyPr/>
          <a:lstStyle>
            <a:lvl1pPr marL="0" indent="0">
              <a:buNone/>
              <a:defRPr b="1" i="0" baseline="0">
                <a:solidFill>
                  <a:srgbClr val="003054"/>
                </a:solidFill>
                <a:latin typeface="Arial Black" panose="020B0A04020102020204" pitchFamily="34" charset="0"/>
              </a:defRPr>
            </a:lvl1pPr>
          </a:lstStyle>
          <a:p>
            <a:pPr lvl="0"/>
            <a:r>
              <a:rPr lang="en-US" b="1" i="0" baseline="0">
                <a:solidFill>
                  <a:srgbClr val="003054"/>
                </a:solidFill>
                <a:latin typeface="Arial Black" panose="020B0A04020102020204" pitchFamily="34" charset="0"/>
              </a:rPr>
              <a:t>Slide header</a:t>
            </a:r>
            <a:endParaRPr lang="en-US"/>
          </a:p>
        </p:txBody>
      </p:sp>
      <p:sp>
        <p:nvSpPr>
          <p:cNvPr id="3" name="Picture Placeholder 2"/>
          <p:cNvSpPr>
            <a:spLocks noGrp="1"/>
          </p:cNvSpPr>
          <p:nvPr>
            <p:ph type="pic" sz="quarter" idx="14"/>
          </p:nvPr>
        </p:nvSpPr>
        <p:spPr>
          <a:xfrm>
            <a:off x="5181600" y="209550"/>
            <a:ext cx="3733800" cy="472440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61763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8"/>
          <p:cNvSpPr>
            <a:spLocks noGrp="1"/>
          </p:cNvSpPr>
          <p:nvPr>
            <p:ph type="body" sz="quarter" idx="10" hasCustomPrompt="1"/>
          </p:nvPr>
        </p:nvSpPr>
        <p:spPr>
          <a:xfrm>
            <a:off x="2057400" y="2114550"/>
            <a:ext cx="4572000" cy="914400"/>
          </a:xfrm>
          <a:prstGeom prst="rect">
            <a:avLst/>
          </a:prstGeom>
        </p:spPr>
        <p:txBody>
          <a:bodyPr anchor="ctr" anchorCtr="0"/>
          <a:lstStyle>
            <a:lvl1pPr marL="0" indent="0">
              <a:buNone/>
              <a:defRPr sz="4800" b="1" i="0" cap="all" baseline="0">
                <a:solidFill>
                  <a:schemeClr val="bg1"/>
                </a:solidFill>
                <a:latin typeface="Arial Black" panose="020B0A04020102020204" pitchFamily="34" charset="0"/>
              </a:defRPr>
            </a:lvl1pPr>
          </a:lstStyle>
          <a:p>
            <a:pPr lvl="0"/>
            <a:r>
              <a:rPr lang="en-US"/>
              <a:t>Thank you</a:t>
            </a:r>
          </a:p>
        </p:txBody>
      </p:sp>
    </p:spTree>
    <p:extLst>
      <p:ext uri="{BB962C8B-B14F-4D97-AF65-F5344CB8AC3E}">
        <p14:creationId xmlns:p14="http://schemas.microsoft.com/office/powerpoint/2010/main" val="3031524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28650" y="4767263"/>
            <a:ext cx="2457450" cy="273844"/>
          </a:xfrm>
          <a:prstGeom prst="rect">
            <a:avLst/>
          </a:prstGeom>
        </p:spPr>
        <p:txBody>
          <a:bodyPr vert="horz" lIns="91440" tIns="45720" rIns="91440" bIns="45720" rtlCol="0" anchor="ctr"/>
          <a:lstStyle>
            <a:lvl1pPr algn="l">
              <a:defRPr sz="1059">
                <a:solidFill>
                  <a:schemeClr val="accent3"/>
                </a:solidFill>
              </a:defRPr>
            </a:lvl1pPr>
          </a:lstStyle>
          <a:p>
            <a:fld id="{B1247ED7-29FE-4452-8EF9-AEE83BC1712A}" type="datetime1">
              <a:rPr lang="en-US" smtClean="0">
                <a:solidFill>
                  <a:srgbClr val="A5A5A5"/>
                </a:solidFill>
              </a:rPr>
              <a:pPr/>
              <a:t>2/6/2018</a:t>
            </a:fld>
            <a:endParaRPr lang="en-US" dirty="0">
              <a:solidFill>
                <a:srgbClr val="A5A5A5"/>
              </a:solidFill>
            </a:endParaRPr>
          </a:p>
        </p:txBody>
      </p:sp>
      <p:sp>
        <p:nvSpPr>
          <p:cNvPr id="7"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1059">
                <a:solidFill>
                  <a:schemeClr val="accent3"/>
                </a:solidFill>
              </a:defRPr>
            </a:lvl1pPr>
          </a:lstStyle>
          <a:p>
            <a:fld id="{10E4A4DB-036F-4816-A98C-42C4167E83C5}" type="slidenum">
              <a:rPr lang="en-US" smtClean="0">
                <a:solidFill>
                  <a:srgbClr val="A5A5A5"/>
                </a:solidFill>
              </a:rPr>
              <a:pPr/>
              <a:t>‹#›</a:t>
            </a:fld>
            <a:endParaRPr lang="en-US" dirty="0">
              <a:solidFill>
                <a:srgbClr val="A5A5A5"/>
              </a:solidFill>
            </a:endParaRPr>
          </a:p>
        </p:txBody>
      </p:sp>
      <p:sp>
        <p:nvSpPr>
          <p:cNvPr id="8" name="Rectangle 7"/>
          <p:cNvSpPr/>
          <p:nvPr userDrawn="1"/>
        </p:nvSpPr>
        <p:spPr>
          <a:xfrm>
            <a:off x="0" y="0"/>
            <a:ext cx="523374" cy="5143500"/>
          </a:xfrm>
          <a:prstGeom prst="rect">
            <a:avLst/>
          </a:prstGeom>
          <a:solidFill>
            <a:schemeClr val="bg1"/>
          </a:solid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064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8"/>
          <p:cNvSpPr>
            <a:spLocks noGrp="1"/>
          </p:cNvSpPr>
          <p:nvPr>
            <p:ph type="body" sz="quarter" idx="10" hasCustomPrompt="1"/>
          </p:nvPr>
        </p:nvSpPr>
        <p:spPr>
          <a:xfrm>
            <a:off x="304800" y="1809750"/>
            <a:ext cx="5257800" cy="533400"/>
          </a:xfrm>
          <a:prstGeom prst="rect">
            <a:avLst/>
          </a:prstGeom>
        </p:spPr>
        <p:txBody>
          <a:bodyPr/>
          <a:lstStyle>
            <a:lvl1pPr marL="0" indent="0">
              <a:buNone/>
              <a:defRPr b="1" i="0" cap="all" baseline="0">
                <a:solidFill>
                  <a:schemeClr val="bg1"/>
                </a:solidFill>
                <a:latin typeface="Arial Black" panose="020B0A04020102020204" pitchFamily="34" charset="0"/>
              </a:defRPr>
            </a:lvl1pPr>
          </a:lstStyle>
          <a:p>
            <a:pPr lvl="0"/>
            <a:r>
              <a:rPr lang="en-US"/>
              <a:t>Introduction slide</a:t>
            </a:r>
          </a:p>
        </p:txBody>
      </p:sp>
      <p:sp>
        <p:nvSpPr>
          <p:cNvPr id="11" name="Text Placeholder 10"/>
          <p:cNvSpPr>
            <a:spLocks noGrp="1"/>
          </p:cNvSpPr>
          <p:nvPr>
            <p:ph type="body" sz="quarter" idx="11" hasCustomPrompt="1"/>
          </p:nvPr>
        </p:nvSpPr>
        <p:spPr>
          <a:xfrm>
            <a:off x="304800" y="2495550"/>
            <a:ext cx="5334000" cy="838200"/>
          </a:xfrm>
          <a:prstGeom prst="rect">
            <a:avLst/>
          </a:prstGeom>
        </p:spPr>
        <p:txBody>
          <a:bodyPr/>
          <a:lstStyle>
            <a:lvl1pPr marL="0" indent="0">
              <a:buNone/>
              <a:defRPr sz="1600" baseline="0">
                <a:solidFill>
                  <a:schemeClr val="bg1"/>
                </a:solidFill>
                <a:latin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a:t>
            </a:r>
            <a:r>
              <a:rPr lang="en-US"/>
              <a:t> </a:t>
            </a:r>
            <a:r>
              <a:rPr lang="en-US" err="1"/>
              <a:t>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a:t>
            </a:r>
          </a:p>
        </p:txBody>
      </p:sp>
      <p:sp>
        <p:nvSpPr>
          <p:cNvPr id="12" name="TextBox 11"/>
          <p:cNvSpPr txBox="1"/>
          <p:nvPr userDrawn="1"/>
        </p:nvSpPr>
        <p:spPr>
          <a:xfrm>
            <a:off x="304800" y="4552950"/>
            <a:ext cx="457200" cy="338554"/>
          </a:xfrm>
          <a:prstGeom prst="rect">
            <a:avLst/>
          </a:prstGeom>
          <a:noFill/>
        </p:spPr>
        <p:txBody>
          <a:bodyPr wrap="square" rtlCol="0">
            <a:spAutoFit/>
          </a:bodyPr>
          <a:lstStyle/>
          <a:p>
            <a:fld id="{37572A6F-AC21-4472-86A3-0B54FAF165BF}" type="slidenum">
              <a:rPr lang="en-US" sz="1600" b="1" i="0" baseline="0" smtClean="0">
                <a:solidFill>
                  <a:schemeClr val="bg1"/>
                </a:solidFill>
                <a:latin typeface="Arial" panose="020B0604020202020204" pitchFamily="34" charset="0"/>
              </a:rPr>
              <a:t>‹#›</a:t>
            </a:fld>
            <a:endParaRPr lang="en-US" sz="1600" b="1" i="0" baseline="0">
              <a:solidFill>
                <a:schemeClr val="bg1"/>
              </a:solidFill>
              <a:latin typeface="Arial" panose="020B0604020202020204" pitchFamily="34" charset="0"/>
            </a:endParaRPr>
          </a:p>
        </p:txBody>
      </p:sp>
    </p:spTree>
    <p:extLst>
      <p:ext uri="{BB962C8B-B14F-4D97-AF65-F5344CB8AC3E}">
        <p14:creationId xmlns:p14="http://schemas.microsoft.com/office/powerpoint/2010/main" val="358074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8"/>
          <p:cNvSpPr>
            <a:spLocks noGrp="1"/>
          </p:cNvSpPr>
          <p:nvPr>
            <p:ph type="body" sz="quarter" idx="10" hasCustomPrompt="1"/>
          </p:nvPr>
        </p:nvSpPr>
        <p:spPr>
          <a:xfrm>
            <a:off x="381000" y="1657350"/>
            <a:ext cx="7010400" cy="1752600"/>
          </a:xfrm>
          <a:prstGeom prst="rect">
            <a:avLst/>
          </a:prstGeom>
        </p:spPr>
        <p:txBody>
          <a:bodyPr/>
          <a:lstStyle>
            <a:lvl1pPr marL="0" indent="0">
              <a:buNone/>
              <a:defRPr sz="5000" b="1" i="0" cap="all" baseline="0">
                <a:solidFill>
                  <a:schemeClr val="bg1"/>
                </a:solidFill>
                <a:latin typeface="Arial Black" panose="020B0A04020102020204" pitchFamily="34" charset="0"/>
              </a:defRPr>
            </a:lvl1pPr>
          </a:lstStyle>
          <a:p>
            <a:pPr lvl="0"/>
            <a:r>
              <a:rPr lang="en-US"/>
              <a:t>Divider text</a:t>
            </a:r>
          </a:p>
        </p:txBody>
      </p:sp>
      <p:sp>
        <p:nvSpPr>
          <p:cNvPr id="10" name="TextBox 9"/>
          <p:cNvSpPr txBox="1"/>
          <p:nvPr userDrawn="1"/>
        </p:nvSpPr>
        <p:spPr>
          <a:xfrm>
            <a:off x="304800" y="4552950"/>
            <a:ext cx="457200" cy="338554"/>
          </a:xfrm>
          <a:prstGeom prst="rect">
            <a:avLst/>
          </a:prstGeom>
          <a:noFill/>
        </p:spPr>
        <p:txBody>
          <a:bodyPr wrap="square" rtlCol="0">
            <a:spAutoFit/>
          </a:bodyPr>
          <a:lstStyle/>
          <a:p>
            <a:fld id="{37572A6F-AC21-4472-86A3-0B54FAF165BF}" type="slidenum">
              <a:rPr lang="en-US" sz="1600" b="1" i="0" baseline="0" smtClean="0">
                <a:solidFill>
                  <a:schemeClr val="bg1"/>
                </a:solidFill>
                <a:latin typeface="Arial" panose="020B0604020202020204" pitchFamily="34" charset="0"/>
              </a:rPr>
              <a:t>‹#›</a:t>
            </a:fld>
            <a:endParaRPr lang="en-US" sz="1600" b="1" i="0" baseline="0">
              <a:solidFill>
                <a:schemeClr val="bg1"/>
              </a:solidFill>
              <a:latin typeface="Arial" panose="020B0604020202020204" pitchFamily="34" charset="0"/>
            </a:endParaRPr>
          </a:p>
        </p:txBody>
      </p:sp>
    </p:spTree>
    <p:extLst>
      <p:ext uri="{BB962C8B-B14F-4D97-AF65-F5344CB8AC3E}">
        <p14:creationId xmlns:p14="http://schemas.microsoft.com/office/powerpoint/2010/main" val="421764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Colum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10"/>
          <p:cNvSpPr>
            <a:spLocks noGrp="1"/>
          </p:cNvSpPr>
          <p:nvPr>
            <p:ph type="body" sz="quarter" idx="11" hasCustomPrompt="1"/>
          </p:nvPr>
        </p:nvSpPr>
        <p:spPr>
          <a:xfrm>
            <a:off x="381000" y="1276350"/>
            <a:ext cx="3657600" cy="3200400"/>
          </a:xfrm>
          <a:prstGeom prst="rect">
            <a:avLst/>
          </a:prstGeom>
        </p:spPr>
        <p:txBody>
          <a:bodyPr>
            <a:normAutofit/>
          </a:bodyPr>
          <a:lstStyle>
            <a:lvl1pPr marL="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783" baseline="0">
                <a:solidFill>
                  <a:srgbClr val="003054"/>
                </a:solidFill>
                <a:latin typeface="Arial" panose="020B0604020202020204" pitchFamily="34" charset="0"/>
              </a:defRPr>
            </a:lvl1pPr>
          </a:lstStyle>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10" name="Text Placeholder 10"/>
          <p:cNvSpPr>
            <a:spLocks noGrp="1"/>
          </p:cNvSpPr>
          <p:nvPr>
            <p:ph type="body" sz="quarter" idx="12" hasCustomPrompt="1"/>
          </p:nvPr>
        </p:nvSpPr>
        <p:spPr>
          <a:xfrm>
            <a:off x="4419600" y="1276350"/>
            <a:ext cx="3553752" cy="3200400"/>
          </a:xfrm>
          <a:prstGeom prst="rect">
            <a:avLst/>
          </a:prstGeom>
        </p:spPr>
        <p:txBody>
          <a:bodyPr>
            <a:normAutofit/>
          </a:bodyPr>
          <a:lstStyle>
            <a:lvl1pPr marL="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783" baseline="0">
                <a:solidFill>
                  <a:srgbClr val="003054"/>
                </a:solidFill>
                <a:latin typeface="Arial" panose="020B0604020202020204" pitchFamily="34" charset="0"/>
              </a:defRPr>
            </a:lvl1pPr>
          </a:lstStyle>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11" name="TextBox 10"/>
          <p:cNvSpPr txBox="1"/>
          <p:nvPr userDrawn="1"/>
        </p:nvSpPr>
        <p:spPr>
          <a:xfrm>
            <a:off x="304800" y="4552950"/>
            <a:ext cx="457200" cy="276999"/>
          </a:xfrm>
          <a:prstGeom prst="rect">
            <a:avLst/>
          </a:prstGeom>
          <a:noFill/>
        </p:spPr>
        <p:txBody>
          <a:bodyPr wrap="square" rtlCol="0">
            <a:spAutoFit/>
          </a:bodyPr>
          <a:lstStyle/>
          <a:p>
            <a:fld id="{37572A6F-AC21-4472-86A3-0B54FAF165BF}" type="slidenum">
              <a:rPr lang="en-US" sz="1200" b="1" i="0" baseline="0" smtClean="0">
                <a:solidFill>
                  <a:srgbClr val="003054"/>
                </a:solidFill>
                <a:latin typeface="Arial" panose="020B0604020202020204" pitchFamily="34" charset="0"/>
              </a:rPr>
              <a:t>‹#›</a:t>
            </a:fld>
            <a:endParaRPr lang="en-US" sz="1200" b="1" i="0" baseline="0">
              <a:solidFill>
                <a:srgbClr val="003054"/>
              </a:solidFill>
              <a:latin typeface="Arial" panose="020B0604020202020204" pitchFamily="34" charset="0"/>
            </a:endParaRPr>
          </a:p>
        </p:txBody>
      </p:sp>
      <p:sp>
        <p:nvSpPr>
          <p:cNvPr id="13" name="Text Placeholder 12"/>
          <p:cNvSpPr>
            <a:spLocks noGrp="1"/>
          </p:cNvSpPr>
          <p:nvPr>
            <p:ph type="body" sz="quarter" idx="13" hasCustomPrompt="1"/>
          </p:nvPr>
        </p:nvSpPr>
        <p:spPr>
          <a:xfrm>
            <a:off x="381000" y="514350"/>
            <a:ext cx="5791200" cy="609600"/>
          </a:xfrm>
          <a:prstGeom prst="rect">
            <a:avLst/>
          </a:prstGeom>
        </p:spPr>
        <p:txBody>
          <a:bodyPr/>
          <a:lstStyle>
            <a:lvl1pPr marL="0" indent="0">
              <a:buNone/>
              <a:defRPr b="1" i="0" baseline="0">
                <a:solidFill>
                  <a:srgbClr val="003054"/>
                </a:solidFill>
                <a:latin typeface="Arial Black" panose="020B0A04020102020204" pitchFamily="34" charset="0"/>
              </a:defRPr>
            </a:lvl1pPr>
          </a:lstStyle>
          <a:p>
            <a:pPr lvl="0"/>
            <a:r>
              <a:rPr lang="en-US" b="1" i="0" baseline="0">
                <a:solidFill>
                  <a:srgbClr val="003054"/>
                </a:solidFill>
                <a:latin typeface="Arial Black" panose="020B0A04020102020204" pitchFamily="34" charset="0"/>
              </a:rPr>
              <a:t>Slide header</a:t>
            </a:r>
            <a:endParaRPr lang="en-US"/>
          </a:p>
        </p:txBody>
      </p:sp>
    </p:spTree>
    <p:extLst>
      <p:ext uri="{BB962C8B-B14F-4D97-AF65-F5344CB8AC3E}">
        <p14:creationId xmlns:p14="http://schemas.microsoft.com/office/powerpoint/2010/main" val="170786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_2 Colum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10"/>
          <p:cNvSpPr>
            <a:spLocks noGrp="1"/>
          </p:cNvSpPr>
          <p:nvPr>
            <p:ph type="body" sz="quarter" idx="11" hasCustomPrompt="1"/>
          </p:nvPr>
        </p:nvSpPr>
        <p:spPr>
          <a:xfrm>
            <a:off x="381000" y="1428750"/>
            <a:ext cx="4114800" cy="3048000"/>
          </a:xfrm>
          <a:prstGeom prst="rect">
            <a:avLst/>
          </a:prstGeom>
        </p:spPr>
        <p:txBody>
          <a:bodyPr>
            <a:normAutofit/>
          </a:bodyPr>
          <a:lstStyle>
            <a:lvl1pPr marL="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783" baseline="0">
                <a:solidFill>
                  <a:srgbClr val="003054"/>
                </a:solidFill>
                <a:latin typeface="Arial" panose="020B0604020202020204" pitchFamily="34" charset="0"/>
              </a:defRPr>
            </a:lvl1pPr>
          </a:lstStyle>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lvl="0"/>
            <a:endParaRPr lang="en-US"/>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lvl="0"/>
            <a:r>
              <a:rPr lang="en-US"/>
              <a:t>Lorem ipsum dolor sit </a:t>
            </a:r>
            <a:r>
              <a:rPr lang="en-US" err="1"/>
              <a:t>amet</a:t>
            </a:r>
            <a:r>
              <a:rPr lang="en-US"/>
              <a:t>, </a:t>
            </a:r>
            <a:r>
              <a:rPr lang="en-US" err="1"/>
              <a:t>conse</a:t>
            </a:r>
            <a:r>
              <a:rPr lang="en-US"/>
              <a:t> </a:t>
            </a:r>
            <a:r>
              <a:rPr lang="en-US" err="1"/>
              <a:t>ctetur</a:t>
            </a:r>
            <a:r>
              <a:rPr lang="en-US"/>
              <a:t> </a:t>
            </a:r>
            <a:r>
              <a:rPr lang="en-US" err="1"/>
              <a:t>adipiscing</a:t>
            </a:r>
            <a:r>
              <a:rPr lang="en-US"/>
              <a:t> </a:t>
            </a:r>
            <a:r>
              <a:rPr lang="en-US" err="1"/>
              <a:t>elit</a:t>
            </a:r>
            <a:r>
              <a:rPr lang="en-US"/>
              <a:t>.</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11" name="TextBox 10"/>
          <p:cNvSpPr txBox="1"/>
          <p:nvPr userDrawn="1"/>
        </p:nvSpPr>
        <p:spPr>
          <a:xfrm>
            <a:off x="304800" y="4552950"/>
            <a:ext cx="457200" cy="276999"/>
          </a:xfrm>
          <a:prstGeom prst="rect">
            <a:avLst/>
          </a:prstGeom>
          <a:noFill/>
        </p:spPr>
        <p:txBody>
          <a:bodyPr wrap="square" rtlCol="0">
            <a:spAutoFit/>
          </a:bodyPr>
          <a:lstStyle/>
          <a:p>
            <a:fld id="{37572A6F-AC21-4472-86A3-0B54FAF165BF}" type="slidenum">
              <a:rPr lang="en-US" sz="1200" b="1" i="0" baseline="0" smtClean="0">
                <a:solidFill>
                  <a:srgbClr val="003054"/>
                </a:solidFill>
                <a:latin typeface="Arial" panose="020B0604020202020204" pitchFamily="34" charset="0"/>
              </a:rPr>
              <a:t>‹#›</a:t>
            </a:fld>
            <a:endParaRPr lang="en-US" sz="1200" b="1" i="0" baseline="0">
              <a:solidFill>
                <a:srgbClr val="003054"/>
              </a:solidFill>
              <a:latin typeface="Arial" panose="020B0604020202020204" pitchFamily="34" charset="0"/>
            </a:endParaRPr>
          </a:p>
        </p:txBody>
      </p:sp>
      <p:sp>
        <p:nvSpPr>
          <p:cNvPr id="13" name="Text Placeholder 12"/>
          <p:cNvSpPr>
            <a:spLocks noGrp="1"/>
          </p:cNvSpPr>
          <p:nvPr>
            <p:ph type="body" sz="quarter" idx="13" hasCustomPrompt="1"/>
          </p:nvPr>
        </p:nvSpPr>
        <p:spPr>
          <a:xfrm>
            <a:off x="381000" y="514350"/>
            <a:ext cx="4572000" cy="762000"/>
          </a:xfrm>
          <a:prstGeom prst="rect">
            <a:avLst/>
          </a:prstGeom>
        </p:spPr>
        <p:txBody>
          <a:bodyPr/>
          <a:lstStyle>
            <a:lvl1pPr marL="0" indent="0">
              <a:buNone/>
              <a:defRPr b="1" i="0" baseline="0">
                <a:solidFill>
                  <a:srgbClr val="003054"/>
                </a:solidFill>
                <a:latin typeface="Arial Black" panose="020B0A04020102020204" pitchFamily="34" charset="0"/>
              </a:defRPr>
            </a:lvl1pPr>
          </a:lstStyle>
          <a:p>
            <a:pPr lvl="0"/>
            <a:r>
              <a:rPr lang="en-US" b="1" i="0" baseline="0">
                <a:solidFill>
                  <a:srgbClr val="003054"/>
                </a:solidFill>
                <a:latin typeface="Arial Black" panose="020B0A04020102020204" pitchFamily="34" charset="0"/>
              </a:rPr>
              <a:t>Slide header</a:t>
            </a:r>
            <a:endParaRPr lang="en-US"/>
          </a:p>
        </p:txBody>
      </p:sp>
      <p:sp>
        <p:nvSpPr>
          <p:cNvPr id="3" name="Picture Placeholder 2"/>
          <p:cNvSpPr>
            <a:spLocks noGrp="1"/>
          </p:cNvSpPr>
          <p:nvPr>
            <p:ph type="pic" sz="quarter" idx="14"/>
          </p:nvPr>
        </p:nvSpPr>
        <p:spPr>
          <a:xfrm>
            <a:off x="5181600" y="209550"/>
            <a:ext cx="3733800" cy="472440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18349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8"/>
          <p:cNvSpPr>
            <a:spLocks noGrp="1"/>
          </p:cNvSpPr>
          <p:nvPr>
            <p:ph type="body" sz="quarter" idx="10" hasCustomPrompt="1"/>
          </p:nvPr>
        </p:nvSpPr>
        <p:spPr>
          <a:xfrm>
            <a:off x="2057400" y="2114550"/>
            <a:ext cx="4572000" cy="914400"/>
          </a:xfrm>
          <a:prstGeom prst="rect">
            <a:avLst/>
          </a:prstGeom>
        </p:spPr>
        <p:txBody>
          <a:bodyPr anchor="ctr" anchorCtr="0"/>
          <a:lstStyle>
            <a:lvl1pPr marL="0" indent="0">
              <a:buNone/>
              <a:defRPr sz="4800" b="1" i="0" cap="all" baseline="0">
                <a:solidFill>
                  <a:schemeClr val="bg1"/>
                </a:solidFill>
                <a:latin typeface="Arial Black" panose="020B0A04020102020204" pitchFamily="34" charset="0"/>
              </a:defRPr>
            </a:lvl1pPr>
          </a:lstStyle>
          <a:p>
            <a:pPr lvl="0"/>
            <a:r>
              <a:rPr lang="en-US"/>
              <a:t>Thank you</a:t>
            </a:r>
          </a:p>
        </p:txBody>
      </p:sp>
    </p:spTree>
    <p:extLst>
      <p:ext uri="{BB962C8B-B14F-4D97-AF65-F5344CB8AC3E}">
        <p14:creationId xmlns:p14="http://schemas.microsoft.com/office/powerpoint/2010/main" val="75965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8"/>
          <p:cNvSpPr>
            <a:spLocks noGrp="1"/>
          </p:cNvSpPr>
          <p:nvPr>
            <p:ph type="body" sz="quarter" idx="10" hasCustomPrompt="1"/>
          </p:nvPr>
        </p:nvSpPr>
        <p:spPr>
          <a:xfrm>
            <a:off x="493536" y="1352550"/>
            <a:ext cx="7431264" cy="1600200"/>
          </a:xfrm>
          <a:prstGeom prst="rect">
            <a:avLst/>
          </a:prstGeom>
        </p:spPr>
        <p:txBody>
          <a:bodyPr/>
          <a:lstStyle>
            <a:lvl1pPr marL="0" indent="0">
              <a:buNone/>
              <a:defRPr sz="6000" b="1" i="0" cap="all" baseline="0">
                <a:solidFill>
                  <a:schemeClr val="bg1"/>
                </a:solidFill>
                <a:latin typeface="Arial Black" panose="020B0A04020102020204" pitchFamily="34" charset="0"/>
              </a:defRPr>
            </a:lvl1pPr>
          </a:lstStyle>
          <a:p>
            <a:pPr lvl="0"/>
            <a:r>
              <a:rPr lang="en-US"/>
              <a:t>headline</a:t>
            </a:r>
          </a:p>
        </p:txBody>
      </p:sp>
      <p:sp>
        <p:nvSpPr>
          <p:cNvPr id="11" name="Text Placeholder 10"/>
          <p:cNvSpPr>
            <a:spLocks noGrp="1"/>
          </p:cNvSpPr>
          <p:nvPr>
            <p:ph type="body" sz="quarter" idx="11" hasCustomPrompt="1"/>
          </p:nvPr>
        </p:nvSpPr>
        <p:spPr>
          <a:xfrm>
            <a:off x="493536" y="3105150"/>
            <a:ext cx="2362200" cy="304800"/>
          </a:xfrm>
          <a:prstGeom prst="rect">
            <a:avLst/>
          </a:prstGeom>
        </p:spPr>
        <p:txBody>
          <a:bodyPr/>
          <a:lstStyle>
            <a:lvl1pPr marL="0" indent="0">
              <a:buNone/>
              <a:defRPr sz="1400" cap="all" baseline="0">
                <a:solidFill>
                  <a:schemeClr val="bg1"/>
                </a:solidFill>
                <a:latin typeface="Arial" panose="020B0604020202020204" pitchFamily="34" charset="0"/>
              </a:defRPr>
            </a:lvl1pPr>
          </a:lstStyle>
          <a:p>
            <a:pPr lvl="0"/>
            <a:r>
              <a:rPr lang="en-US"/>
              <a:t>Presenter name</a:t>
            </a:r>
          </a:p>
        </p:txBody>
      </p:sp>
    </p:spTree>
    <p:extLst>
      <p:ext uri="{BB962C8B-B14F-4D97-AF65-F5344CB8AC3E}">
        <p14:creationId xmlns:p14="http://schemas.microsoft.com/office/powerpoint/2010/main" val="99365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8"/>
          <p:cNvSpPr>
            <a:spLocks noGrp="1"/>
          </p:cNvSpPr>
          <p:nvPr>
            <p:ph type="body" sz="quarter" idx="10" hasCustomPrompt="1"/>
          </p:nvPr>
        </p:nvSpPr>
        <p:spPr>
          <a:xfrm>
            <a:off x="304800" y="1809750"/>
            <a:ext cx="5257800" cy="533400"/>
          </a:xfrm>
          <a:prstGeom prst="rect">
            <a:avLst/>
          </a:prstGeom>
        </p:spPr>
        <p:txBody>
          <a:bodyPr/>
          <a:lstStyle>
            <a:lvl1pPr marL="0" indent="0">
              <a:buNone/>
              <a:defRPr b="1" i="0" cap="all" baseline="0">
                <a:solidFill>
                  <a:schemeClr val="bg1"/>
                </a:solidFill>
                <a:latin typeface="Arial Black" panose="020B0A04020102020204" pitchFamily="34" charset="0"/>
              </a:defRPr>
            </a:lvl1pPr>
          </a:lstStyle>
          <a:p>
            <a:pPr lvl="0"/>
            <a:r>
              <a:rPr lang="en-US"/>
              <a:t>Introduction slide</a:t>
            </a:r>
          </a:p>
        </p:txBody>
      </p:sp>
      <p:sp>
        <p:nvSpPr>
          <p:cNvPr id="11" name="Text Placeholder 10"/>
          <p:cNvSpPr>
            <a:spLocks noGrp="1"/>
          </p:cNvSpPr>
          <p:nvPr>
            <p:ph type="body" sz="quarter" idx="11" hasCustomPrompt="1"/>
          </p:nvPr>
        </p:nvSpPr>
        <p:spPr>
          <a:xfrm>
            <a:off x="304800" y="2495550"/>
            <a:ext cx="5334000" cy="838200"/>
          </a:xfrm>
          <a:prstGeom prst="rect">
            <a:avLst/>
          </a:prstGeom>
        </p:spPr>
        <p:txBody>
          <a:bodyPr/>
          <a:lstStyle>
            <a:lvl1pPr marL="0" indent="0">
              <a:buNone/>
              <a:defRPr sz="1600" baseline="0">
                <a:solidFill>
                  <a:schemeClr val="bg1"/>
                </a:solidFill>
                <a:latin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a:t>
            </a:r>
            <a:r>
              <a:rPr lang="en-US"/>
              <a:t> </a:t>
            </a:r>
            <a:r>
              <a:rPr lang="en-US" err="1"/>
              <a:t>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a:t>
            </a:r>
          </a:p>
        </p:txBody>
      </p:sp>
      <p:sp>
        <p:nvSpPr>
          <p:cNvPr id="12" name="TextBox 11"/>
          <p:cNvSpPr txBox="1"/>
          <p:nvPr userDrawn="1"/>
        </p:nvSpPr>
        <p:spPr>
          <a:xfrm>
            <a:off x="304800" y="4552950"/>
            <a:ext cx="457200" cy="338554"/>
          </a:xfrm>
          <a:prstGeom prst="rect">
            <a:avLst/>
          </a:prstGeom>
          <a:noFill/>
        </p:spPr>
        <p:txBody>
          <a:bodyPr wrap="square" rtlCol="0">
            <a:spAutoFit/>
          </a:bodyPr>
          <a:lstStyle/>
          <a:p>
            <a:fld id="{37572A6F-AC21-4472-86A3-0B54FAF165BF}" type="slidenum">
              <a:rPr lang="en-US" sz="1600" b="1" i="0" baseline="0" smtClean="0">
                <a:solidFill>
                  <a:schemeClr val="bg1"/>
                </a:solidFill>
                <a:latin typeface="Arial" panose="020B0604020202020204" pitchFamily="34" charset="0"/>
              </a:rPr>
              <a:t>‹#›</a:t>
            </a:fld>
            <a:endParaRPr lang="en-US" sz="1600" b="1" i="0" baseline="0">
              <a:solidFill>
                <a:schemeClr val="bg1"/>
              </a:solidFill>
              <a:latin typeface="Arial" panose="020B0604020202020204" pitchFamily="34" charset="0"/>
            </a:endParaRPr>
          </a:p>
        </p:txBody>
      </p:sp>
    </p:spTree>
    <p:extLst>
      <p:ext uri="{BB962C8B-B14F-4D97-AF65-F5344CB8AC3E}">
        <p14:creationId xmlns:p14="http://schemas.microsoft.com/office/powerpoint/2010/main" val="307725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Placeholder 8"/>
          <p:cNvSpPr>
            <a:spLocks noGrp="1"/>
          </p:cNvSpPr>
          <p:nvPr>
            <p:ph type="body" sz="quarter" idx="10" hasCustomPrompt="1"/>
          </p:nvPr>
        </p:nvSpPr>
        <p:spPr>
          <a:xfrm>
            <a:off x="381000" y="1657350"/>
            <a:ext cx="7010400" cy="1752600"/>
          </a:xfrm>
          <a:prstGeom prst="rect">
            <a:avLst/>
          </a:prstGeom>
        </p:spPr>
        <p:txBody>
          <a:bodyPr/>
          <a:lstStyle>
            <a:lvl1pPr marL="0" indent="0">
              <a:buNone/>
              <a:defRPr sz="5000" b="1" i="0" cap="all" baseline="0">
                <a:solidFill>
                  <a:schemeClr val="bg1"/>
                </a:solidFill>
                <a:latin typeface="Arial Black" panose="020B0A04020102020204" pitchFamily="34" charset="0"/>
              </a:defRPr>
            </a:lvl1pPr>
          </a:lstStyle>
          <a:p>
            <a:pPr lvl="0"/>
            <a:r>
              <a:rPr lang="en-US"/>
              <a:t>Divider text</a:t>
            </a:r>
          </a:p>
        </p:txBody>
      </p:sp>
      <p:sp>
        <p:nvSpPr>
          <p:cNvPr id="10" name="TextBox 9"/>
          <p:cNvSpPr txBox="1"/>
          <p:nvPr userDrawn="1"/>
        </p:nvSpPr>
        <p:spPr>
          <a:xfrm>
            <a:off x="304800" y="4552950"/>
            <a:ext cx="457200" cy="338554"/>
          </a:xfrm>
          <a:prstGeom prst="rect">
            <a:avLst/>
          </a:prstGeom>
          <a:noFill/>
        </p:spPr>
        <p:txBody>
          <a:bodyPr wrap="square" rtlCol="0">
            <a:spAutoFit/>
          </a:bodyPr>
          <a:lstStyle/>
          <a:p>
            <a:fld id="{37572A6F-AC21-4472-86A3-0B54FAF165BF}" type="slidenum">
              <a:rPr lang="en-US" sz="1600" b="1" i="0" baseline="0" smtClean="0">
                <a:solidFill>
                  <a:schemeClr val="bg1"/>
                </a:solidFill>
                <a:latin typeface="Arial" panose="020B0604020202020204" pitchFamily="34" charset="0"/>
              </a:rPr>
              <a:t>‹#›</a:t>
            </a:fld>
            <a:endParaRPr lang="en-US" sz="1600" b="1" i="0" baseline="0">
              <a:solidFill>
                <a:schemeClr val="bg1"/>
              </a:solidFill>
              <a:latin typeface="Arial" panose="020B0604020202020204" pitchFamily="34" charset="0"/>
            </a:endParaRPr>
          </a:p>
        </p:txBody>
      </p:sp>
    </p:spTree>
    <p:extLst>
      <p:ext uri="{BB962C8B-B14F-4D97-AF65-F5344CB8AC3E}">
        <p14:creationId xmlns:p14="http://schemas.microsoft.com/office/powerpoint/2010/main" val="579635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30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60" r:id="rId5"/>
    <p:sldLayoutId id="214748365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10151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3535" y="1291494"/>
            <a:ext cx="8022503" cy="2027752"/>
          </a:xfrm>
        </p:spPr>
        <p:txBody>
          <a:bodyPr/>
          <a:lstStyle/>
          <a:p>
            <a:r>
              <a:rPr lang="en-US" sz="4000" dirty="0"/>
              <a:t>Section 106 Consulting Parties Meeting</a:t>
            </a:r>
          </a:p>
          <a:p>
            <a:r>
              <a:rPr lang="en-US" sz="1800" dirty="0"/>
              <a:t>January 30, 2018</a:t>
            </a:r>
          </a:p>
        </p:txBody>
      </p:sp>
      <p:sp>
        <p:nvSpPr>
          <p:cNvPr id="3" name="Text Placeholder 2"/>
          <p:cNvSpPr>
            <a:spLocks noGrp="1"/>
          </p:cNvSpPr>
          <p:nvPr>
            <p:ph type="body" sz="quarter" idx="11"/>
          </p:nvPr>
        </p:nvSpPr>
        <p:spPr>
          <a:xfrm>
            <a:off x="493536" y="3105150"/>
            <a:ext cx="5237230" cy="1081260"/>
          </a:xfrm>
        </p:spPr>
        <p:txBody>
          <a:bodyPr/>
          <a:lstStyle/>
          <a:p>
            <a:r>
              <a:rPr lang="en-US" sz="1200" dirty="0">
                <a:latin typeface="Arial Rounded MT Bold" panose="020F0704030504030204" pitchFamily="34" charset="0"/>
              </a:rPr>
              <a:t>Tim Barry, Louisville Metro Housing Authority</a:t>
            </a:r>
          </a:p>
          <a:p>
            <a:r>
              <a:rPr lang="en-US" sz="1200" dirty="0">
                <a:latin typeface="Arial Rounded MT Bold" panose="020F0704030504030204" pitchFamily="34" charset="0"/>
              </a:rPr>
              <a:t>Gretchen Milliken, Louisville Metro Government</a:t>
            </a:r>
          </a:p>
          <a:p>
            <a:r>
              <a:rPr lang="en-US" sz="1200" dirty="0">
                <a:latin typeface="Arial Rounded MT Bold" panose="020F0704030504030204" pitchFamily="34" charset="0"/>
              </a:rPr>
              <a:t>Jeana Dunlap, Louisville Metro Government</a:t>
            </a:r>
          </a:p>
          <a:p>
            <a:r>
              <a:rPr lang="en-US" sz="1200" dirty="0">
                <a:latin typeface="Arial Rounded MT Bold" panose="020F0704030504030204" pitchFamily="34" charset="0"/>
              </a:rPr>
              <a:t>Cynthia Elmore, Louisville Metro Government</a:t>
            </a:r>
          </a:p>
          <a:p>
            <a:r>
              <a:rPr lang="en-US" sz="1200" dirty="0">
                <a:latin typeface="Arial Rounded MT Bold" panose="020F0704030504030204" pitchFamily="34" charset="0"/>
              </a:rPr>
              <a:t>Cinder miller, gray &amp; Pape, cultural resources</a:t>
            </a:r>
          </a:p>
          <a:p>
            <a:endParaRPr lang="en-US" sz="1200" dirty="0">
              <a:latin typeface="Arial Rounded MT Bold" panose="020F0704030504030204" pitchFamily="34" charset="0"/>
            </a:endParaRPr>
          </a:p>
        </p:txBody>
      </p:sp>
    </p:spTree>
    <p:extLst>
      <p:ext uri="{BB962C8B-B14F-4D97-AF65-F5344CB8AC3E}">
        <p14:creationId xmlns:p14="http://schemas.microsoft.com/office/powerpoint/2010/main" val="23794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0999" y="1276350"/>
            <a:ext cx="5955065" cy="3200400"/>
          </a:xfrm>
        </p:spPr>
        <p:txBody>
          <a:bodyPr>
            <a:normAutofit fontScale="92500" lnSpcReduction="20000"/>
          </a:bodyPr>
          <a:lstStyle/>
          <a:p>
            <a:r>
              <a:rPr lang="en-US" sz="1800" dirty="0"/>
              <a:t>Assist in identifying other consulting parties</a:t>
            </a:r>
          </a:p>
          <a:p>
            <a:endParaRPr lang="en-US" sz="1800" dirty="0"/>
          </a:p>
          <a:p>
            <a:r>
              <a:rPr lang="en-US" sz="1800" dirty="0"/>
              <a:t>Help identify historic resources</a:t>
            </a:r>
          </a:p>
          <a:p>
            <a:pPr indent="0">
              <a:buNone/>
            </a:pPr>
            <a:endParaRPr lang="en-US" sz="1800" dirty="0"/>
          </a:p>
          <a:p>
            <a:r>
              <a:rPr lang="en-US" sz="1800" dirty="0"/>
              <a:t>Tell Metro why these Places are Important to you</a:t>
            </a:r>
          </a:p>
          <a:p>
            <a:endParaRPr lang="en-US" sz="1800" dirty="0"/>
          </a:p>
          <a:p>
            <a:r>
              <a:rPr lang="en-US" sz="1800" dirty="0"/>
              <a:t>Provide data</a:t>
            </a:r>
          </a:p>
          <a:p>
            <a:endParaRPr lang="en-US" sz="1800" dirty="0"/>
          </a:p>
          <a:p>
            <a:r>
              <a:rPr lang="en-US" sz="1800" dirty="0"/>
              <a:t>Review documentation and reports (within deadlines)</a:t>
            </a:r>
          </a:p>
          <a:p>
            <a:endParaRPr lang="en-US" sz="1800" dirty="0"/>
          </a:p>
          <a:p>
            <a:r>
              <a:rPr lang="en-US" sz="1800" dirty="0"/>
              <a:t>Voice input and propose mitigation options</a:t>
            </a:r>
            <a:endParaRPr lang="en-US" sz="1600" dirty="0">
              <a:solidFill>
                <a:srgbClr val="002060"/>
              </a:solidFill>
              <a:latin typeface="Arial" panose="020B0604020202020204" pitchFamily="34" charset="0"/>
              <a:cs typeface="Arial" panose="020B0604020202020204" pitchFamily="34" charset="0"/>
            </a:endParaRPr>
          </a:p>
          <a:p>
            <a:endParaRPr lang="en-US" sz="1800" dirty="0"/>
          </a:p>
          <a:p>
            <a:r>
              <a:rPr lang="en-US" sz="1800" dirty="0"/>
              <a:t>Participate/comment at any step in the process</a:t>
            </a:r>
          </a:p>
          <a:p>
            <a:pPr indent="0">
              <a:buNone/>
            </a:pPr>
            <a:endParaRPr lang="en-US" sz="900" dirty="0"/>
          </a:p>
          <a:p>
            <a:pPr indent="0" algn="ctr">
              <a:buNone/>
            </a:pPr>
            <a:r>
              <a:rPr lang="en-US" sz="1400" dirty="0"/>
              <a:t>[36 CFR 800.2(c), 800.3(f) and 800.4(a)(3-4)]</a:t>
            </a:r>
          </a:p>
        </p:txBody>
      </p:sp>
      <p:sp>
        <p:nvSpPr>
          <p:cNvPr id="4" name="Text Placeholder 3"/>
          <p:cNvSpPr>
            <a:spLocks noGrp="1"/>
          </p:cNvSpPr>
          <p:nvPr>
            <p:ph type="body" sz="quarter" idx="13"/>
          </p:nvPr>
        </p:nvSpPr>
        <p:spPr>
          <a:xfrm>
            <a:off x="380999" y="514350"/>
            <a:ext cx="6429375" cy="609600"/>
          </a:xfrm>
        </p:spPr>
        <p:txBody>
          <a:bodyPr/>
          <a:lstStyle/>
          <a:p>
            <a:r>
              <a:rPr lang="en-US"/>
              <a:t>Role of Consulting Parties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790" t="1415" r="23020" b="3874"/>
          <a:stretch/>
        </p:blipFill>
        <p:spPr>
          <a:xfrm>
            <a:off x="6635469" y="145656"/>
            <a:ext cx="2152481" cy="4871406"/>
          </a:xfrm>
          <a:prstGeom prst="rect">
            <a:avLst/>
          </a:prstGeom>
        </p:spPr>
      </p:pic>
    </p:spTree>
    <p:extLst>
      <p:ext uri="{BB962C8B-B14F-4D97-AF65-F5344CB8AC3E}">
        <p14:creationId xmlns:p14="http://schemas.microsoft.com/office/powerpoint/2010/main" val="154680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31333" y="2767476"/>
            <a:ext cx="4540433" cy="2225707"/>
          </a:xfrm>
          <a:prstGeom prst="rect">
            <a:avLst/>
          </a:prstGeom>
        </p:spPr>
      </p:pic>
      <p:sp>
        <p:nvSpPr>
          <p:cNvPr id="2" name="Text Placeholder 1"/>
          <p:cNvSpPr>
            <a:spLocks noGrp="1"/>
          </p:cNvSpPr>
          <p:nvPr>
            <p:ph type="body" sz="quarter" idx="11"/>
          </p:nvPr>
        </p:nvSpPr>
        <p:spPr>
          <a:xfrm>
            <a:off x="380998" y="1016000"/>
            <a:ext cx="8064501" cy="3733799"/>
          </a:xfrm>
        </p:spPr>
        <p:txBody>
          <a:bodyPr>
            <a:normAutofit fontScale="92500" lnSpcReduction="20000"/>
          </a:bodyPr>
          <a:lstStyle/>
          <a:p>
            <a:pPr indent="0">
              <a:buNone/>
            </a:pPr>
            <a:r>
              <a:rPr lang="en-US" sz="2000" dirty="0"/>
              <a:t>Project has been determined to be an Undertaking by the Louisville Metro Government, acting as the Responsible Entity</a:t>
            </a:r>
          </a:p>
          <a:p>
            <a:pPr indent="0">
              <a:buNone/>
            </a:pPr>
            <a:endParaRPr lang="en-US" sz="2000" dirty="0"/>
          </a:p>
          <a:p>
            <a:r>
              <a:rPr lang="en-US" sz="2000" dirty="0"/>
              <a:t>Step 1: Initiate the Project-Process initiated in December. Ongoing. </a:t>
            </a:r>
          </a:p>
          <a:p>
            <a:endParaRPr lang="en-US" sz="2000" dirty="0"/>
          </a:p>
          <a:p>
            <a:r>
              <a:rPr lang="en-US" sz="2000" dirty="0"/>
              <a:t>Step 2: Identify and Evaluate historic properties-Archaeological and Architectural Surveys have been completed. </a:t>
            </a:r>
          </a:p>
          <a:p>
            <a:endParaRPr lang="en-US" sz="2000" dirty="0"/>
          </a:p>
          <a:p>
            <a:r>
              <a:rPr lang="en-US" sz="2000" dirty="0"/>
              <a:t>Step 3: Assess effects of the </a:t>
            </a:r>
          </a:p>
          <a:p>
            <a:pPr indent="0">
              <a:buNone/>
            </a:pPr>
            <a:r>
              <a:rPr lang="en-US" sz="2000" dirty="0"/>
              <a:t>Undertaking on historic properties-</a:t>
            </a:r>
          </a:p>
          <a:p>
            <a:pPr indent="0">
              <a:buNone/>
            </a:pPr>
            <a:r>
              <a:rPr lang="en-US" sz="2000" dirty="0"/>
              <a:t>Project will have an Adverse Effect</a:t>
            </a:r>
          </a:p>
          <a:p>
            <a:endParaRPr lang="en-US" sz="2000" dirty="0"/>
          </a:p>
          <a:p>
            <a:r>
              <a:rPr lang="en-US" sz="2000" dirty="0"/>
              <a:t>Step 4: Resolve any adverse </a:t>
            </a:r>
          </a:p>
          <a:p>
            <a:pPr indent="0">
              <a:buNone/>
            </a:pPr>
            <a:r>
              <a:rPr lang="en-US" sz="2000" dirty="0"/>
              <a:t>effects-Developing a PA to resolve </a:t>
            </a:r>
          </a:p>
          <a:p>
            <a:pPr indent="0">
              <a:buNone/>
            </a:pPr>
            <a:r>
              <a:rPr lang="en-US" sz="2000" dirty="0"/>
              <a:t>effects</a:t>
            </a:r>
          </a:p>
        </p:txBody>
      </p:sp>
      <p:sp>
        <p:nvSpPr>
          <p:cNvPr id="4" name="Text Placeholder 3"/>
          <p:cNvSpPr>
            <a:spLocks noGrp="1"/>
          </p:cNvSpPr>
          <p:nvPr>
            <p:ph type="body" sz="quarter" idx="13"/>
          </p:nvPr>
        </p:nvSpPr>
        <p:spPr>
          <a:xfrm>
            <a:off x="380999" y="514350"/>
            <a:ext cx="8479779" cy="609600"/>
          </a:xfrm>
        </p:spPr>
        <p:txBody>
          <a:bodyPr/>
          <a:lstStyle/>
          <a:p>
            <a:r>
              <a:rPr lang="en-US" sz="2200" dirty="0"/>
              <a:t>Status of Section 106 for Beecher Terrace Project </a:t>
            </a:r>
          </a:p>
          <a:p>
            <a:endParaRPr lang="en-US" dirty="0"/>
          </a:p>
        </p:txBody>
      </p:sp>
    </p:spTree>
    <p:extLst>
      <p:ext uri="{BB962C8B-B14F-4D97-AF65-F5344CB8AC3E}">
        <p14:creationId xmlns:p14="http://schemas.microsoft.com/office/powerpoint/2010/main" val="89560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43DC6-7A3D-4D35-B6B5-3DAF0FF16C79}"/>
              </a:ext>
            </a:extLst>
          </p:cNvPr>
          <p:cNvSpPr>
            <a:spLocks noGrp="1"/>
          </p:cNvSpPr>
          <p:nvPr>
            <p:ph type="body" sz="quarter" idx="11"/>
          </p:nvPr>
        </p:nvSpPr>
        <p:spPr>
          <a:xfrm>
            <a:off x="3992880" y="1276350"/>
            <a:ext cx="45719" cy="2324606"/>
          </a:xfrm>
        </p:spPr>
        <p:txBody>
          <a:bodyPr/>
          <a:lstStyle/>
          <a:p>
            <a:endParaRPr lang="en-US" dirty="0"/>
          </a:p>
        </p:txBody>
      </p:sp>
      <p:sp>
        <p:nvSpPr>
          <p:cNvPr id="3" name="Text Placeholder 2">
            <a:extLst>
              <a:ext uri="{FF2B5EF4-FFF2-40B4-BE49-F238E27FC236}">
                <a16:creationId xmlns:a16="http://schemas.microsoft.com/office/drawing/2014/main" id="{B83F98BC-9B21-49A1-B221-15CF49FCA1EC}"/>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1DA41CF5-3D31-4557-A960-6065BFB0260F}"/>
              </a:ext>
            </a:extLst>
          </p:cNvPr>
          <p:cNvSpPr>
            <a:spLocks noGrp="1"/>
          </p:cNvSpPr>
          <p:nvPr>
            <p:ph type="body" sz="quarter" idx="13"/>
          </p:nvPr>
        </p:nvSpPr>
        <p:spPr>
          <a:xfrm>
            <a:off x="4556754" y="514349"/>
            <a:ext cx="1615445" cy="1597671"/>
          </a:xfrm>
        </p:spPr>
        <p:txBody>
          <a:bodyPr/>
          <a:lstStyle/>
          <a:p>
            <a:endParaRPr lang="en-US" dirty="0"/>
          </a:p>
        </p:txBody>
      </p:sp>
      <p:pic>
        <p:nvPicPr>
          <p:cNvPr id="6" name="Picture 5" descr="A circuit board&#10;&#10;Description generated with high confidence">
            <a:extLst>
              <a:ext uri="{FF2B5EF4-FFF2-40B4-BE49-F238E27FC236}">
                <a16:creationId xmlns:a16="http://schemas.microsoft.com/office/drawing/2014/main" id="{44C6069D-EA5B-417D-A07F-6603EDA29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591" y="37932"/>
            <a:ext cx="6265556" cy="4841566"/>
          </a:xfrm>
          <a:prstGeom prst="rect">
            <a:avLst/>
          </a:prstGeom>
        </p:spPr>
      </p:pic>
    </p:spTree>
    <p:extLst>
      <p:ext uri="{BB962C8B-B14F-4D97-AF65-F5344CB8AC3E}">
        <p14:creationId xmlns:p14="http://schemas.microsoft.com/office/powerpoint/2010/main" val="381344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22483" y="1235301"/>
            <a:ext cx="6495393" cy="2832202"/>
          </a:xfrm>
        </p:spPr>
        <p:txBody>
          <a:bodyPr>
            <a:noAutofit/>
          </a:bodyPr>
          <a:lstStyle/>
          <a:p>
            <a:pPr marL="228600" indent="-182563">
              <a:spcAft>
                <a:spcPts val="600"/>
              </a:spcAft>
            </a:pPr>
            <a:r>
              <a:rPr lang="en-US" sz="1400" b="1" dirty="0"/>
              <a:t>RELOCATION BENEFITS - CATHY HEAD, (502) 569-3479</a:t>
            </a:r>
          </a:p>
          <a:p>
            <a:pPr marL="228600" indent="-182563">
              <a:spcAft>
                <a:spcPts val="600"/>
              </a:spcAft>
            </a:pPr>
            <a:endParaRPr lang="en-US" sz="1400" b="1" dirty="0"/>
          </a:p>
          <a:p>
            <a:pPr marL="228600" indent="-182563">
              <a:spcAft>
                <a:spcPts val="600"/>
              </a:spcAft>
            </a:pPr>
            <a:r>
              <a:rPr lang="en-US" sz="1400" b="1" dirty="0"/>
              <a:t>CHOICE NEIGHBORHOODS - 	KATHLEEN ONEIL, (502) 569-3461</a:t>
            </a:r>
          </a:p>
          <a:p>
            <a:pPr marL="228600" indent="-182563">
              <a:spcAft>
                <a:spcPts val="600"/>
              </a:spcAft>
            </a:pPr>
            <a:endParaRPr lang="en-US" sz="1400" b="1" dirty="0"/>
          </a:p>
          <a:p>
            <a:pPr marL="228600" indent="-182563">
              <a:spcAft>
                <a:spcPts val="600"/>
              </a:spcAft>
            </a:pPr>
            <a:r>
              <a:rPr lang="en-US" sz="1400" b="1" dirty="0"/>
              <a:t>EVENT CALENDAR – CHLOE QUIROGO, (502) 569-3454</a:t>
            </a:r>
          </a:p>
          <a:p>
            <a:pPr marL="46037" indent="0">
              <a:spcAft>
                <a:spcPts val="600"/>
              </a:spcAft>
              <a:buNone/>
            </a:pPr>
            <a:endParaRPr lang="en-US" sz="1400" b="1" dirty="0"/>
          </a:p>
          <a:p>
            <a:pPr marL="228600" indent="-182563">
              <a:spcAft>
                <a:spcPts val="600"/>
              </a:spcAft>
            </a:pPr>
            <a:r>
              <a:rPr lang="en-US" sz="1400" b="1" dirty="0"/>
              <a:t>RUSSELL NEIGHBORHOOD – JEANA DUNLAP, (502) 574-4140</a:t>
            </a:r>
          </a:p>
          <a:p>
            <a:pPr marL="228600" indent="-182563">
              <a:spcAft>
                <a:spcPts val="600"/>
              </a:spcAft>
            </a:pPr>
            <a:endParaRPr lang="en-US" sz="1400" b="1" dirty="0"/>
          </a:p>
          <a:p>
            <a:pPr marL="228600" indent="-182563">
              <a:spcAft>
                <a:spcPts val="600"/>
              </a:spcAft>
            </a:pPr>
            <a:r>
              <a:rPr lang="en-US" sz="1400" b="1" dirty="0"/>
              <a:t>HISTORIC PRESERVATION – CYNTHIA ELMORE, (502) 574-2868 </a:t>
            </a:r>
          </a:p>
          <a:p>
            <a:pPr marL="228600" indent="-182563">
              <a:spcAft>
                <a:spcPts val="600"/>
              </a:spcAft>
            </a:pPr>
            <a:endParaRPr lang="en-US" sz="1400" b="1" dirty="0"/>
          </a:p>
          <a:p>
            <a:pPr marL="46037" indent="0">
              <a:spcAft>
                <a:spcPts val="600"/>
              </a:spcAft>
              <a:buNone/>
            </a:pPr>
            <a:endParaRPr lang="en-US" sz="1400" dirty="0"/>
          </a:p>
        </p:txBody>
      </p:sp>
      <p:sp>
        <p:nvSpPr>
          <p:cNvPr id="4" name="Text Placeholder 3"/>
          <p:cNvSpPr>
            <a:spLocks noGrp="1"/>
          </p:cNvSpPr>
          <p:nvPr>
            <p:ph type="body" sz="quarter" idx="13"/>
          </p:nvPr>
        </p:nvSpPr>
        <p:spPr/>
        <p:txBody>
          <a:bodyPr/>
          <a:lstStyle/>
          <a:p>
            <a:r>
              <a:rPr lang="en-US" dirty="0"/>
              <a:t>Project CONTACTS</a:t>
            </a:r>
          </a:p>
        </p:txBody>
      </p:sp>
      <p:pic>
        <p:nvPicPr>
          <p:cNvPr id="11" name="Picture 10" descr="A close up of a sign&#10;&#10;Description generated with very high confidence">
            <a:extLst>
              <a:ext uri="{FF2B5EF4-FFF2-40B4-BE49-F238E27FC236}">
                <a16:creationId xmlns:a16="http://schemas.microsoft.com/office/drawing/2014/main" id="{B29691C3-F872-49D8-B147-85028A075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413" y="113377"/>
            <a:ext cx="2160112" cy="1013713"/>
          </a:xfrm>
          <a:prstGeom prst="rect">
            <a:avLst/>
          </a:prstGeom>
        </p:spPr>
      </p:pic>
      <p:pic>
        <p:nvPicPr>
          <p:cNvPr id="5" name="Picture 4" descr="A picture containing clipart&#10;&#10;Description generated with high confidence">
            <a:extLst>
              <a:ext uri="{FF2B5EF4-FFF2-40B4-BE49-F238E27FC236}">
                <a16:creationId xmlns:a16="http://schemas.microsoft.com/office/drawing/2014/main" id="{F6A76FE7-9E47-4004-B118-1A23F151A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706" y="4214812"/>
            <a:ext cx="3800475" cy="828675"/>
          </a:xfrm>
          <a:prstGeom prst="rect">
            <a:avLst/>
          </a:prstGeom>
        </p:spPr>
      </p:pic>
      <p:sp>
        <p:nvSpPr>
          <p:cNvPr id="8" name="TextBox 7"/>
          <p:cNvSpPr txBox="1"/>
          <p:nvPr/>
        </p:nvSpPr>
        <p:spPr>
          <a:xfrm>
            <a:off x="5218386" y="4214812"/>
            <a:ext cx="36103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Write us at www.visionrussell.com</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029" y="1303506"/>
            <a:ext cx="2347962" cy="249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7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9594" y="1087064"/>
            <a:ext cx="3817008" cy="329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13"/>
          </p:nvPr>
        </p:nvSpPr>
        <p:spPr>
          <a:xfrm>
            <a:off x="199417" y="520835"/>
            <a:ext cx="4572000" cy="762000"/>
          </a:xfrm>
        </p:spPr>
        <p:txBody>
          <a:bodyPr/>
          <a:lstStyle/>
          <a:p>
            <a:r>
              <a:rPr lang="en-US" dirty="0"/>
              <a:t>Project Overview</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163" y="434503"/>
            <a:ext cx="1475164" cy="428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7226" y="1400783"/>
            <a:ext cx="3035029" cy="2970685"/>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People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Housing</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Education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Neighborhood</a:t>
            </a:r>
          </a:p>
        </p:txBody>
      </p:sp>
    </p:spTree>
    <p:extLst>
      <p:ext uri="{BB962C8B-B14F-4D97-AF65-F5344CB8AC3E}">
        <p14:creationId xmlns:p14="http://schemas.microsoft.com/office/powerpoint/2010/main" val="299331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1"/>
          </p:nvPr>
        </p:nvSpPr>
        <p:spPr>
          <a:xfrm>
            <a:off x="380999" y="1428750"/>
            <a:ext cx="4478079" cy="3048000"/>
          </a:xfrm>
        </p:spPr>
        <p:txBody>
          <a:bodyPr>
            <a:normAutofit/>
          </a:bodyPr>
          <a:lstStyle/>
          <a:p>
            <a:pPr indent="0">
              <a:buNone/>
            </a:pPr>
            <a:endParaRPr lang="en-US" dirty="0"/>
          </a:p>
          <a:p>
            <a:endParaRPr lang="en-US" dirty="0"/>
          </a:p>
          <a:p>
            <a:pPr indent="0">
              <a:buNone/>
            </a:pPr>
            <a:endParaRPr lang="en-US" dirty="0"/>
          </a:p>
        </p:txBody>
      </p:sp>
      <p:sp>
        <p:nvSpPr>
          <p:cNvPr id="8" name="Text Placeholder 2"/>
          <p:cNvSpPr>
            <a:spLocks noGrp="1"/>
          </p:cNvSpPr>
          <p:nvPr>
            <p:ph type="body" sz="quarter" idx="13"/>
          </p:nvPr>
        </p:nvSpPr>
        <p:spPr>
          <a:xfrm>
            <a:off x="381000" y="514350"/>
            <a:ext cx="4755776" cy="762000"/>
          </a:xfrm>
        </p:spPr>
        <p:txBody>
          <a:bodyPr/>
          <a:lstStyle/>
          <a:p>
            <a:r>
              <a:rPr lang="en-US" dirty="0"/>
              <a:t>Need for the Project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26" y="1076572"/>
            <a:ext cx="7781872" cy="401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6929" y="201038"/>
            <a:ext cx="2757769" cy="75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89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0999" y="1428750"/>
            <a:ext cx="4648201" cy="3048000"/>
          </a:xfrm>
        </p:spPr>
        <p:txBody>
          <a:bodyPr>
            <a:normAutofit/>
          </a:bodyPr>
          <a:lstStyle/>
          <a:p>
            <a:pPr marL="285750" indent="-285750"/>
            <a:endParaRPr lang="en-US" sz="2000" dirty="0"/>
          </a:p>
          <a:p>
            <a:pPr indent="0">
              <a:buNone/>
            </a:pPr>
            <a:endParaRPr lang="en-US" dirty="0"/>
          </a:p>
          <a:p>
            <a:endParaRPr lang="en-US" dirty="0"/>
          </a:p>
          <a:p>
            <a:pPr indent="0">
              <a:buNone/>
            </a:pPr>
            <a:endParaRPr lang="en-US" dirty="0"/>
          </a:p>
        </p:txBody>
      </p:sp>
      <p:sp>
        <p:nvSpPr>
          <p:cNvPr id="3" name="Text Placeholder 2"/>
          <p:cNvSpPr>
            <a:spLocks noGrp="1"/>
          </p:cNvSpPr>
          <p:nvPr>
            <p:ph type="body" sz="quarter" idx="13"/>
          </p:nvPr>
        </p:nvSpPr>
        <p:spPr/>
        <p:txBody>
          <a:bodyPr/>
          <a:lstStyle/>
          <a:p>
            <a:r>
              <a:rPr lang="en-US" dirty="0"/>
              <a:t>Community Engagement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003" y="189691"/>
            <a:ext cx="1693091" cy="2401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31" y="1627762"/>
            <a:ext cx="3456584" cy="205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52" y="3871609"/>
            <a:ext cx="5518826" cy="86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8635" y="3473464"/>
            <a:ext cx="2327645" cy="152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7914" y="422182"/>
            <a:ext cx="3296187" cy="11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3278" y="1648285"/>
            <a:ext cx="2538615" cy="159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1925" y="2444885"/>
            <a:ext cx="2236337" cy="1336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7914" y="1627762"/>
            <a:ext cx="766997" cy="76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04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0999" y="1428750"/>
            <a:ext cx="4648201" cy="3048000"/>
          </a:xfrm>
        </p:spPr>
        <p:txBody>
          <a:bodyPr>
            <a:normAutofit/>
          </a:bodyPr>
          <a:lstStyle/>
          <a:p>
            <a:pPr marL="285750" indent="-285750"/>
            <a:endParaRPr lang="en-US" sz="2000" dirty="0"/>
          </a:p>
          <a:p>
            <a:pPr indent="0">
              <a:buNone/>
            </a:pPr>
            <a:endParaRPr lang="en-US" dirty="0"/>
          </a:p>
          <a:p>
            <a:endParaRPr lang="en-US" dirty="0"/>
          </a:p>
          <a:p>
            <a:pPr indent="0">
              <a:buNone/>
            </a:pPr>
            <a:endParaRPr lang="en-US" dirty="0"/>
          </a:p>
        </p:txBody>
      </p:sp>
      <p:sp>
        <p:nvSpPr>
          <p:cNvPr id="3" name="Text Placeholder 2"/>
          <p:cNvSpPr>
            <a:spLocks noGrp="1"/>
          </p:cNvSpPr>
          <p:nvPr>
            <p:ph type="body" sz="quarter" idx="13"/>
          </p:nvPr>
        </p:nvSpPr>
        <p:spPr/>
        <p:txBody>
          <a:bodyPr/>
          <a:lstStyle/>
          <a:p>
            <a:r>
              <a:rPr lang="en-US" dirty="0"/>
              <a:t>Phase I of Project</a:t>
            </a:r>
          </a:p>
        </p:txBody>
      </p:sp>
      <p:sp>
        <p:nvSpPr>
          <p:cNvPr id="5" name="TextBox 4"/>
          <p:cNvSpPr txBox="1"/>
          <p:nvPr/>
        </p:nvSpPr>
        <p:spPr>
          <a:xfrm>
            <a:off x="7328169" y="2294558"/>
            <a:ext cx="1374843" cy="21595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38"/>
              </a:spcBef>
              <a:spcAft>
                <a:spcPts val="0"/>
              </a:spcAft>
              <a:buClr>
                <a:srgbClr val="231F20"/>
              </a:buClr>
              <a:buSzPct val="67000"/>
              <a:buFontTx/>
              <a:buNone/>
              <a:tabLst/>
              <a:defRPr/>
            </a:pP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itchFamily="34" charset="0"/>
                <a:ea typeface="Nimbus Sans D Light"/>
                <a:cs typeface="Nimbus Sans D Light"/>
              </a:rPr>
              <a:t>4 Stories</a:t>
            </a:r>
          </a:p>
          <a:p>
            <a:pPr marL="0" marR="0" lvl="0" indent="0" algn="l" defTabSz="914400" rtl="0" eaLnBrk="1" fontAlgn="auto" latinLnBrk="0" hangingPunct="1">
              <a:lnSpc>
                <a:spcPct val="100000"/>
              </a:lnSpc>
              <a:spcBef>
                <a:spcPts val="238"/>
              </a:spcBef>
              <a:spcAft>
                <a:spcPts val="0"/>
              </a:spcAft>
              <a:buClr>
                <a:srgbClr val="231F20"/>
              </a:buClr>
              <a:buSzPct val="67000"/>
              <a:buFontTx/>
              <a:buNone/>
              <a:tabLst/>
              <a:defRPr/>
            </a:pP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itchFamily="34" charset="0"/>
                <a:ea typeface="Nimbus Sans D Light"/>
                <a:cs typeface="Nimbus Sans D Light"/>
              </a:rPr>
              <a:t>120 – Senior Units</a:t>
            </a:r>
            <a:endPar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itchFamily="34" charset="0"/>
              <a:ea typeface="Nimbus Sans D Light"/>
              <a:cs typeface="Nimbus Sans D Light"/>
            </a:endParaRPr>
          </a:p>
          <a:p>
            <a:pPr marL="0" marR="0" lvl="0" indent="0" algn="l" defTabSz="914400" rtl="0" eaLnBrk="1" fontAlgn="auto" latinLnBrk="0" hangingPunct="1">
              <a:lnSpc>
                <a:spcPct val="100000"/>
              </a:lnSpc>
              <a:spcBef>
                <a:spcPts val="238"/>
              </a:spcBef>
              <a:spcAft>
                <a:spcPts val="0"/>
              </a:spcAft>
              <a:buClr>
                <a:srgbClr val="231F20"/>
              </a:buClr>
              <a:buSzPct val="67000"/>
              <a:buFontTx/>
              <a:buNone/>
              <a:tabLst/>
              <a:defRPr/>
            </a:pPr>
            <a:endPar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itchFamily="34" charset="0"/>
              <a:ea typeface="Nimbus Sans D Light"/>
              <a:cs typeface="Nimbus Sans D Light"/>
            </a:endParaRPr>
          </a:p>
          <a:p>
            <a:pPr marL="0" marR="0" lvl="0" indent="0" algn="l" defTabSz="914400" rtl="0" eaLnBrk="1" fontAlgn="auto" latinLnBrk="0" hangingPunct="1">
              <a:lnSpc>
                <a:spcPct val="100000"/>
              </a:lnSpc>
              <a:spcBef>
                <a:spcPts val="238"/>
              </a:spcBef>
              <a:spcAft>
                <a:spcPts val="0"/>
              </a:spcAft>
              <a:buClr>
                <a:srgbClr val="231F20"/>
              </a:buClr>
              <a:buSzPct val="67000"/>
              <a:buFontTx/>
              <a:buNone/>
              <a:tabLst/>
              <a:defRPr/>
            </a:pP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itchFamily="34" charset="0"/>
                <a:ea typeface="Nimbus Sans D Light"/>
                <a:cs typeface="Nimbus Sans D Light"/>
              </a:rPr>
              <a:t>Management Offices</a:t>
            </a:r>
          </a:p>
          <a:p>
            <a:pPr marL="0" marR="0" lvl="0" indent="0" algn="l" defTabSz="914400" rtl="0" eaLnBrk="1" fontAlgn="auto" latinLnBrk="0" hangingPunct="1">
              <a:lnSpc>
                <a:spcPct val="100000"/>
              </a:lnSpc>
              <a:spcBef>
                <a:spcPts val="238"/>
              </a:spcBef>
              <a:spcAft>
                <a:spcPts val="0"/>
              </a:spcAft>
              <a:buClr>
                <a:srgbClr val="231F20"/>
              </a:buClr>
              <a:buSzPct val="67000"/>
              <a:buFontTx/>
              <a:buNone/>
              <a:tabLst/>
              <a:defRPr/>
            </a:pPr>
            <a:endPar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itchFamily="34" charset="0"/>
              <a:ea typeface="Nimbus Sans D Light"/>
              <a:cs typeface="Nimbus Sans D Light"/>
            </a:endParaRPr>
          </a:p>
          <a:p>
            <a:pPr marL="0" marR="0" lvl="0" indent="0" algn="l" defTabSz="914400" rtl="0" eaLnBrk="1" fontAlgn="auto" latinLnBrk="0" hangingPunct="1">
              <a:lnSpc>
                <a:spcPct val="100000"/>
              </a:lnSpc>
              <a:spcBef>
                <a:spcPts val="238"/>
              </a:spcBef>
              <a:spcAft>
                <a:spcPts val="0"/>
              </a:spcAft>
              <a:buClr>
                <a:srgbClr val="231F20"/>
              </a:buClr>
              <a:buSzPct val="67000"/>
              <a:buFontTx/>
              <a:buNone/>
              <a:tabLst/>
              <a:defRPr/>
            </a:pP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itchFamily="34" charset="0"/>
                <a:ea typeface="Nimbus Sans D Light"/>
                <a:cs typeface="Nimbus Sans D Light"/>
              </a:rPr>
              <a:t>Pool &amp; Amenities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1049" y="110388"/>
            <a:ext cx="1826948" cy="218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69" y="1212715"/>
            <a:ext cx="6692023" cy="374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41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0999" y="1276350"/>
            <a:ext cx="5028127" cy="3200400"/>
          </a:xfrm>
        </p:spPr>
        <p:txBody>
          <a:bodyPr anchor="t">
            <a:noAutofit/>
          </a:bodyPr>
          <a:lstStyle/>
          <a:p>
            <a:pPr indent="0">
              <a:buNone/>
            </a:pPr>
            <a:r>
              <a:rPr lang="en-US" sz="2000" dirty="0"/>
              <a:t>National Historic Preservation Act (1966):</a:t>
            </a:r>
          </a:p>
          <a:p>
            <a:pPr lvl="1">
              <a:buFont typeface="Arial" panose="020B0604020202020204" pitchFamily="34" charset="0"/>
              <a:buChar char="•"/>
            </a:pPr>
            <a:r>
              <a:rPr lang="en-US" sz="1800" dirty="0">
                <a:solidFill>
                  <a:srgbClr val="003054"/>
                </a:solidFill>
                <a:latin typeface="Arial" panose="020B0604020202020204" pitchFamily="34" charset="0"/>
                <a:cs typeface="Arial" panose="020B0604020202020204" pitchFamily="34" charset="0"/>
              </a:rPr>
              <a:t>Federal agencies are to take into account the effects of the undertaking on properties listed in, or eligible for listing in, the National Register of Historic Places (NRHP)</a:t>
            </a:r>
          </a:p>
          <a:p>
            <a:pPr lvl="1">
              <a:buFont typeface="Arial" panose="020B0604020202020204" pitchFamily="34" charset="0"/>
              <a:buChar char="•"/>
            </a:pPr>
            <a:r>
              <a:rPr lang="en-US" sz="1800" dirty="0">
                <a:solidFill>
                  <a:srgbClr val="003054"/>
                </a:solidFill>
                <a:latin typeface="Arial" panose="020B0604020202020204" pitchFamily="34" charset="0"/>
                <a:cs typeface="Arial" panose="020B0604020202020204" pitchFamily="34" charset="0"/>
              </a:rPr>
              <a:t>Afford the Advisory Council on Historic Preservation (ACHP) the opportunity to consult (www. achp.gov)</a:t>
            </a:r>
          </a:p>
        </p:txBody>
      </p:sp>
      <p:sp>
        <p:nvSpPr>
          <p:cNvPr id="4" name="Text Placeholder 3"/>
          <p:cNvSpPr>
            <a:spLocks noGrp="1"/>
          </p:cNvSpPr>
          <p:nvPr>
            <p:ph type="body" sz="quarter" idx="13"/>
          </p:nvPr>
        </p:nvSpPr>
        <p:spPr/>
        <p:txBody>
          <a:bodyPr/>
          <a:lstStyle/>
          <a:p>
            <a:r>
              <a:rPr lang="en-US"/>
              <a:t>What is Section 106?</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879"/>
          <a:stretch/>
        </p:blipFill>
        <p:spPr>
          <a:xfrm>
            <a:off x="5587328" y="1707419"/>
            <a:ext cx="3412631" cy="2435703"/>
          </a:xfrm>
          <a:prstGeom prst="rect">
            <a:avLst/>
          </a:prstGeom>
        </p:spPr>
      </p:pic>
    </p:spTree>
    <p:extLst>
      <p:ext uri="{BB962C8B-B14F-4D97-AF65-F5344CB8AC3E}">
        <p14:creationId xmlns:p14="http://schemas.microsoft.com/office/powerpoint/2010/main" val="375013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31333" y="2764710"/>
            <a:ext cx="4540433" cy="2228473"/>
          </a:xfrm>
          <a:prstGeom prst="rect">
            <a:avLst/>
          </a:prstGeom>
        </p:spPr>
      </p:pic>
      <p:sp>
        <p:nvSpPr>
          <p:cNvPr id="2" name="Text Placeholder 1"/>
          <p:cNvSpPr>
            <a:spLocks noGrp="1"/>
          </p:cNvSpPr>
          <p:nvPr>
            <p:ph type="body" sz="quarter" idx="11"/>
          </p:nvPr>
        </p:nvSpPr>
        <p:spPr>
          <a:xfrm>
            <a:off x="380999" y="1276350"/>
            <a:ext cx="6715716" cy="2154673"/>
          </a:xfrm>
        </p:spPr>
        <p:txBody>
          <a:bodyPr>
            <a:normAutofit fontScale="85000" lnSpcReduction="20000"/>
          </a:bodyPr>
          <a:lstStyle/>
          <a:p>
            <a:pPr indent="0">
              <a:buNone/>
            </a:pPr>
            <a:r>
              <a:rPr lang="en-US" sz="2000" dirty="0"/>
              <a:t>Establish that there is an undertaking…</a:t>
            </a:r>
          </a:p>
          <a:p>
            <a:pPr indent="0">
              <a:buNone/>
            </a:pPr>
            <a:endParaRPr lang="en-US" sz="2000" dirty="0"/>
          </a:p>
          <a:p>
            <a:r>
              <a:rPr lang="en-US" sz="2000" dirty="0"/>
              <a:t>Step 1: Initiate consultation</a:t>
            </a:r>
          </a:p>
          <a:p>
            <a:endParaRPr lang="en-US" sz="2000" dirty="0"/>
          </a:p>
          <a:p>
            <a:r>
              <a:rPr lang="en-US" sz="2000" dirty="0"/>
              <a:t>Step 2: Identify historic properties</a:t>
            </a:r>
          </a:p>
          <a:p>
            <a:endParaRPr lang="en-US" sz="2000" dirty="0"/>
          </a:p>
          <a:p>
            <a:r>
              <a:rPr lang="en-US" sz="2000" dirty="0"/>
              <a:t>Step 3: Assess effects of the undertaking on historic properties</a:t>
            </a:r>
          </a:p>
          <a:p>
            <a:endParaRPr lang="en-US" sz="2000" dirty="0"/>
          </a:p>
          <a:p>
            <a:r>
              <a:rPr lang="en-US" sz="2000" dirty="0"/>
              <a:t>Step 4: Resolve any adverse effects</a:t>
            </a:r>
          </a:p>
        </p:txBody>
      </p:sp>
      <p:sp>
        <p:nvSpPr>
          <p:cNvPr id="4" name="Text Placeholder 3"/>
          <p:cNvSpPr>
            <a:spLocks noGrp="1"/>
          </p:cNvSpPr>
          <p:nvPr>
            <p:ph type="body" sz="quarter" idx="13"/>
          </p:nvPr>
        </p:nvSpPr>
        <p:spPr/>
        <p:txBody>
          <a:bodyPr/>
          <a:lstStyle/>
          <a:p>
            <a:r>
              <a:rPr lang="en-US"/>
              <a:t>Section 106: Steps</a:t>
            </a:r>
          </a:p>
        </p:txBody>
      </p:sp>
      <p:pic>
        <p:nvPicPr>
          <p:cNvPr id="8" name="Picture 7" descr="A picture containing sky, outdoor, road, tree&#10;&#10;Description generated with very high confidence">
            <a:extLst>
              <a:ext uri="{FF2B5EF4-FFF2-40B4-BE49-F238E27FC236}">
                <a16:creationId xmlns:a16="http://schemas.microsoft.com/office/drawing/2014/main" id="{EA41FC5F-6C33-4568-8201-5B70CFCBA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700" y="239183"/>
            <a:ext cx="3111500" cy="2074334"/>
          </a:xfrm>
          <a:prstGeom prst="rect">
            <a:avLst/>
          </a:prstGeom>
        </p:spPr>
      </p:pic>
    </p:spTree>
    <p:extLst>
      <p:ext uri="{BB962C8B-B14F-4D97-AF65-F5344CB8AC3E}">
        <p14:creationId xmlns:p14="http://schemas.microsoft.com/office/powerpoint/2010/main" val="60788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indent="0">
              <a:buNone/>
            </a:pPr>
            <a:r>
              <a:rPr lang="en-US" sz="2000" dirty="0"/>
              <a:t>“The process of seeking, discussing and considering the view of other participants, and where feasible, seeking agreement with them regarding matters arising in the Section 106 process”.</a:t>
            </a:r>
          </a:p>
          <a:p>
            <a:pPr indent="0" algn="ctr">
              <a:buNone/>
            </a:pPr>
            <a:r>
              <a:rPr lang="en-US" sz="1400" dirty="0"/>
              <a:t>    </a:t>
            </a:r>
            <a:r>
              <a:rPr lang="en-US" sz="1400" dirty="0">
                <a:solidFill>
                  <a:srgbClr val="002060"/>
                </a:solidFill>
              </a:rPr>
              <a:t>[36 CRF 800.16(f)]</a:t>
            </a:r>
          </a:p>
        </p:txBody>
      </p:sp>
      <p:sp>
        <p:nvSpPr>
          <p:cNvPr id="5" name="Text Placeholder 4"/>
          <p:cNvSpPr>
            <a:spLocks noGrp="1"/>
          </p:cNvSpPr>
          <p:nvPr>
            <p:ph type="body" sz="quarter" idx="13"/>
          </p:nvPr>
        </p:nvSpPr>
        <p:spPr>
          <a:xfrm>
            <a:off x="380999" y="514350"/>
            <a:ext cx="7248525" cy="609600"/>
          </a:xfrm>
        </p:spPr>
        <p:txBody>
          <a:bodyPr/>
          <a:lstStyle/>
          <a:p>
            <a:r>
              <a:rPr lang="en-US"/>
              <a:t>Step 1: Consultation</a:t>
            </a:r>
          </a:p>
        </p:txBody>
      </p:sp>
      <p:pic>
        <p:nvPicPr>
          <p:cNvPr id="4" name="Picture 3" descr="A group of people in a room&#10;&#10;Description generated with very high confidence">
            <a:extLst>
              <a:ext uri="{FF2B5EF4-FFF2-40B4-BE49-F238E27FC236}">
                <a16:creationId xmlns:a16="http://schemas.microsoft.com/office/drawing/2014/main" id="{2E5B18B7-432B-42C4-BD36-74E806849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872" y="1132609"/>
            <a:ext cx="4710546" cy="2649682"/>
          </a:xfrm>
          <a:prstGeom prst="rect">
            <a:avLst/>
          </a:prstGeom>
        </p:spPr>
      </p:pic>
    </p:spTree>
    <p:extLst>
      <p:ext uri="{BB962C8B-B14F-4D97-AF65-F5344CB8AC3E}">
        <p14:creationId xmlns:p14="http://schemas.microsoft.com/office/powerpoint/2010/main" val="188803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1276350"/>
            <a:ext cx="3657600" cy="3352800"/>
          </a:xfrm>
        </p:spPr>
        <p:txBody>
          <a:bodyPr>
            <a:normAutofit/>
          </a:bodyPr>
          <a:lstStyle/>
          <a:p>
            <a:r>
              <a:rPr lang="en-US" dirty="0">
                <a:solidFill>
                  <a:srgbClr val="002060"/>
                </a:solidFill>
              </a:rPr>
              <a:t>By Right-</a:t>
            </a:r>
          </a:p>
          <a:p>
            <a:pPr marL="400050" lvl="2" indent="-182880">
              <a:spcBef>
                <a:spcPts val="0"/>
              </a:spcBef>
            </a:pPr>
            <a:r>
              <a:rPr lang="en-US" sz="1600" dirty="0">
                <a:solidFill>
                  <a:srgbClr val="002060"/>
                </a:solidFill>
                <a:latin typeface="Arial" panose="020B0604020202020204" pitchFamily="34" charset="0"/>
              </a:rPr>
              <a:t>Advisory Council on Historic Preservation (ACHP)</a:t>
            </a:r>
          </a:p>
          <a:p>
            <a:pPr marL="400050" lvl="2" indent="-182880">
              <a:spcBef>
                <a:spcPts val="0"/>
              </a:spcBef>
            </a:pPr>
            <a:r>
              <a:rPr lang="en-US" sz="1600" dirty="0">
                <a:solidFill>
                  <a:srgbClr val="002060"/>
                </a:solidFill>
                <a:latin typeface="Arial" panose="020B0604020202020204" pitchFamily="34" charset="0"/>
              </a:rPr>
              <a:t>State Historic Preservation Officer (SHPO)-Kentucky Heritage Council</a:t>
            </a:r>
          </a:p>
          <a:p>
            <a:pPr marL="400050" lvl="2" indent="-182880">
              <a:spcBef>
                <a:spcPts val="0"/>
              </a:spcBef>
            </a:pPr>
            <a:r>
              <a:rPr lang="en-US" sz="1600" dirty="0">
                <a:solidFill>
                  <a:srgbClr val="002060"/>
                </a:solidFill>
                <a:latin typeface="Arial" panose="020B0604020202020204" pitchFamily="34" charset="0"/>
              </a:rPr>
              <a:t>Louisville Metro Housing</a:t>
            </a:r>
          </a:p>
          <a:p>
            <a:pPr marL="400050" lvl="2" indent="-182880">
              <a:spcBef>
                <a:spcPts val="0"/>
              </a:spcBef>
            </a:pPr>
            <a:r>
              <a:rPr lang="en-US" sz="1600" dirty="0">
                <a:solidFill>
                  <a:srgbClr val="002060"/>
                </a:solidFill>
                <a:latin typeface="Arial" panose="020B0604020202020204" pitchFamily="34" charset="0"/>
              </a:rPr>
              <a:t>Native American Tribes-seven tribes contacted, and three have chosen to participate in the process</a:t>
            </a:r>
          </a:p>
          <a:p>
            <a:pPr lvl="1"/>
            <a:endParaRPr lang="en-US" sz="1600"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a:xfrm>
            <a:off x="4419600" y="1123951"/>
            <a:ext cx="3553752" cy="3888316"/>
          </a:xfrm>
        </p:spPr>
        <p:txBody>
          <a:bodyPr>
            <a:noAutofit/>
          </a:bodyPr>
          <a:lstStyle/>
          <a:p>
            <a:r>
              <a:rPr lang="en-US" sz="1600" dirty="0">
                <a:solidFill>
                  <a:srgbClr val="002060"/>
                </a:solidFill>
              </a:rPr>
              <a:t>By Invitation</a:t>
            </a:r>
          </a:p>
          <a:p>
            <a:pPr marL="400050" lvl="2" indent="-182880">
              <a:spcBef>
                <a:spcPts val="0"/>
              </a:spcBef>
            </a:pPr>
            <a:r>
              <a:rPr lang="en-US" sz="1100" dirty="0">
                <a:solidFill>
                  <a:srgbClr val="002060"/>
                </a:solidFill>
                <a:latin typeface="Arial" panose="020B0604020202020204" pitchFamily="34" charset="0"/>
              </a:rPr>
              <a:t>Kentucky Organization of Professional Archaeologists</a:t>
            </a:r>
          </a:p>
          <a:p>
            <a:pPr marL="400050" lvl="2" indent="-182880">
              <a:spcBef>
                <a:spcPts val="0"/>
              </a:spcBef>
            </a:pPr>
            <a:r>
              <a:rPr lang="en-US" sz="1100" dirty="0">
                <a:solidFill>
                  <a:srgbClr val="002060"/>
                </a:solidFill>
                <a:latin typeface="Arial" panose="020B0604020202020204" pitchFamily="34" charset="0"/>
              </a:rPr>
              <a:t>Kentucky Office of State Archaeology</a:t>
            </a:r>
          </a:p>
          <a:p>
            <a:pPr marL="400050" lvl="2" indent="-182880">
              <a:spcBef>
                <a:spcPts val="0"/>
              </a:spcBef>
            </a:pPr>
            <a:r>
              <a:rPr lang="en-US" sz="1100" dirty="0">
                <a:solidFill>
                  <a:srgbClr val="002060"/>
                </a:solidFill>
                <a:latin typeface="Arial" panose="020B0604020202020204" pitchFamily="34" charset="0"/>
              </a:rPr>
              <a:t> Louisville Council Districts 4 &amp; 5 </a:t>
            </a:r>
          </a:p>
          <a:p>
            <a:pPr marL="400050" lvl="2" indent="-182880">
              <a:spcBef>
                <a:spcPts val="0"/>
              </a:spcBef>
            </a:pPr>
            <a:r>
              <a:rPr lang="en-US" sz="1100" dirty="0">
                <a:solidFill>
                  <a:srgbClr val="002060"/>
                </a:solidFill>
                <a:latin typeface="Arial" panose="020B0604020202020204" pitchFamily="34" charset="0"/>
              </a:rPr>
              <a:t>Urban Strategies</a:t>
            </a:r>
          </a:p>
          <a:p>
            <a:pPr marL="400050" lvl="2" indent="-182880">
              <a:spcBef>
                <a:spcPts val="0"/>
              </a:spcBef>
            </a:pPr>
            <a:r>
              <a:rPr lang="en-US" sz="1100" dirty="0">
                <a:solidFill>
                  <a:srgbClr val="002060"/>
                </a:solidFill>
                <a:latin typeface="Arial" panose="020B0604020202020204" pitchFamily="34" charset="0"/>
              </a:rPr>
              <a:t>Louisville Western Library African American Archives</a:t>
            </a:r>
          </a:p>
          <a:p>
            <a:pPr marL="400050" lvl="2" indent="-182880">
              <a:spcBef>
                <a:spcPts val="0"/>
              </a:spcBef>
            </a:pPr>
            <a:r>
              <a:rPr lang="en-US" sz="1100" dirty="0">
                <a:solidFill>
                  <a:srgbClr val="002060"/>
                </a:solidFill>
                <a:latin typeface="Arial" panose="020B0604020202020204" pitchFamily="34" charset="0"/>
              </a:rPr>
              <a:t>Louisville Story Program</a:t>
            </a:r>
          </a:p>
          <a:p>
            <a:pPr marL="400050" lvl="2" indent="-182880">
              <a:spcBef>
                <a:spcPts val="0"/>
              </a:spcBef>
            </a:pPr>
            <a:r>
              <a:rPr lang="en-US" sz="1100" dirty="0">
                <a:solidFill>
                  <a:srgbClr val="002060"/>
                </a:solidFill>
                <a:latin typeface="Arial" panose="020B0604020202020204" pitchFamily="34" charset="0"/>
              </a:rPr>
              <a:t>Black Media Collaborative</a:t>
            </a:r>
          </a:p>
          <a:p>
            <a:pPr marL="400050" lvl="2" indent="-182880">
              <a:spcBef>
                <a:spcPts val="0"/>
              </a:spcBef>
            </a:pPr>
            <a:r>
              <a:rPr lang="en-US" sz="1100" dirty="0">
                <a:solidFill>
                  <a:srgbClr val="002060"/>
                </a:solidFill>
                <a:latin typeface="Arial" panose="020B0604020202020204" pitchFamily="34" charset="0"/>
              </a:rPr>
              <a:t>University of Louisville</a:t>
            </a:r>
          </a:p>
          <a:p>
            <a:pPr marL="400050" lvl="2" indent="-182880">
              <a:spcBef>
                <a:spcPts val="0"/>
              </a:spcBef>
            </a:pPr>
            <a:r>
              <a:rPr lang="en-US" sz="1100" dirty="0">
                <a:solidFill>
                  <a:srgbClr val="002060"/>
                </a:solidFill>
                <a:latin typeface="Arial" panose="020B0604020202020204" pitchFamily="34" charset="0"/>
              </a:rPr>
              <a:t>St. Peters United Church of Christ</a:t>
            </a:r>
          </a:p>
          <a:p>
            <a:pPr marL="400050" lvl="2" indent="-182880">
              <a:spcBef>
                <a:spcPts val="0"/>
              </a:spcBef>
            </a:pPr>
            <a:r>
              <a:rPr lang="en-US" sz="1100" dirty="0">
                <a:solidFill>
                  <a:srgbClr val="002060"/>
                </a:solidFill>
                <a:latin typeface="Arial" panose="020B0604020202020204" pitchFamily="34" charset="0"/>
              </a:rPr>
              <a:t>Six members of the public</a:t>
            </a:r>
          </a:p>
          <a:p>
            <a:pPr marL="400050" lvl="2" indent="-182880">
              <a:spcBef>
                <a:spcPts val="0"/>
              </a:spcBef>
            </a:pPr>
            <a:r>
              <a:rPr lang="en-US" sz="1100" dirty="0">
                <a:solidFill>
                  <a:srgbClr val="002060"/>
                </a:solidFill>
                <a:latin typeface="Arial" panose="020B0604020202020204" pitchFamily="34" charset="0"/>
              </a:rPr>
              <a:t>Commonwealth Preservation Trades Program</a:t>
            </a:r>
          </a:p>
          <a:p>
            <a:pPr marL="400050" lvl="2" indent="-182880">
              <a:spcBef>
                <a:spcPts val="0"/>
              </a:spcBef>
            </a:pPr>
            <a:r>
              <a:rPr lang="en-US" sz="1100" dirty="0">
                <a:solidFill>
                  <a:srgbClr val="002060"/>
                </a:solidFill>
                <a:latin typeface="Arial" panose="020B0604020202020204" pitchFamily="34" charset="0"/>
              </a:rPr>
              <a:t>Neighborhood Planning and Preservation, Inc., </a:t>
            </a:r>
          </a:p>
          <a:p>
            <a:pPr marL="400050" lvl="2" indent="-182880">
              <a:spcBef>
                <a:spcPts val="0"/>
              </a:spcBef>
            </a:pPr>
            <a:r>
              <a:rPr lang="en-US" sz="1100" dirty="0">
                <a:solidFill>
                  <a:srgbClr val="002060"/>
                </a:solidFill>
                <a:latin typeface="Arial" panose="020B0604020202020204" pitchFamily="34" charset="0"/>
              </a:rPr>
              <a:t>Concerned Pastors of Russell</a:t>
            </a:r>
          </a:p>
          <a:p>
            <a:pPr marL="400050" lvl="2" indent="-182880">
              <a:spcBef>
                <a:spcPts val="0"/>
              </a:spcBef>
            </a:pPr>
            <a:r>
              <a:rPr lang="en-US" sz="1100" dirty="0">
                <a:solidFill>
                  <a:srgbClr val="002060"/>
                </a:solidFill>
                <a:latin typeface="Arial" panose="020B0604020202020204" pitchFamily="34" charset="0"/>
              </a:rPr>
              <a:t>Louisville Central Community Center</a:t>
            </a:r>
          </a:p>
          <a:p>
            <a:pPr marL="400050" lvl="2" indent="-182880">
              <a:spcBef>
                <a:spcPts val="0"/>
              </a:spcBef>
            </a:pPr>
            <a:r>
              <a:rPr lang="en-US" sz="1100" dirty="0">
                <a:solidFill>
                  <a:srgbClr val="002060"/>
                </a:solidFill>
                <a:latin typeface="Arial" panose="020B0604020202020204" pitchFamily="34" charset="0"/>
              </a:rPr>
              <a:t>The Beech</a:t>
            </a:r>
          </a:p>
          <a:p>
            <a:pPr marL="400050" lvl="2" indent="-182880">
              <a:spcBef>
                <a:spcPts val="0"/>
              </a:spcBef>
            </a:pPr>
            <a:r>
              <a:rPr lang="en-US" sz="1100" dirty="0">
                <a:solidFill>
                  <a:srgbClr val="002060"/>
                </a:solidFill>
                <a:latin typeface="Arial" panose="020B0604020202020204" pitchFamily="34" charset="0"/>
              </a:rPr>
              <a:t>Olmsted Parks Conservancy</a:t>
            </a:r>
          </a:p>
          <a:p>
            <a:pPr marL="400050" lvl="2" indent="-182880">
              <a:spcBef>
                <a:spcPts val="0"/>
              </a:spcBef>
            </a:pPr>
            <a:r>
              <a:rPr lang="en-US" sz="1100" dirty="0">
                <a:solidFill>
                  <a:srgbClr val="002060"/>
                </a:solidFill>
                <a:latin typeface="Arial" panose="020B0604020202020204" pitchFamily="34" charset="0"/>
              </a:rPr>
              <a:t>Wayside Christian Mission</a:t>
            </a:r>
          </a:p>
          <a:p>
            <a:pPr marL="400050" lvl="2" indent="-182880">
              <a:spcBef>
                <a:spcPts val="0"/>
              </a:spcBef>
            </a:pPr>
            <a:r>
              <a:rPr lang="en-US" sz="1100" dirty="0">
                <a:solidFill>
                  <a:srgbClr val="002060"/>
                </a:solidFill>
                <a:latin typeface="Arial" panose="020B0604020202020204" pitchFamily="34" charset="0"/>
              </a:rPr>
              <a:t>Westside Institute of Technology</a:t>
            </a:r>
          </a:p>
        </p:txBody>
      </p:sp>
      <p:sp>
        <p:nvSpPr>
          <p:cNvPr id="4" name="Text Placeholder 3"/>
          <p:cNvSpPr>
            <a:spLocks noGrp="1"/>
          </p:cNvSpPr>
          <p:nvPr>
            <p:ph type="body" sz="quarter" idx="13"/>
          </p:nvPr>
        </p:nvSpPr>
        <p:spPr>
          <a:xfrm>
            <a:off x="381000" y="514350"/>
            <a:ext cx="7826022" cy="609600"/>
          </a:xfrm>
        </p:spPr>
        <p:txBody>
          <a:bodyPr/>
          <a:lstStyle/>
          <a:p>
            <a:r>
              <a:rPr lang="en-US" dirty="0"/>
              <a:t>Who are the Consulting Parties?</a:t>
            </a:r>
          </a:p>
        </p:txBody>
      </p:sp>
    </p:spTree>
    <p:extLst>
      <p:ext uri="{BB962C8B-B14F-4D97-AF65-F5344CB8AC3E}">
        <p14:creationId xmlns:p14="http://schemas.microsoft.com/office/powerpoint/2010/main" val="2452957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A3761F5BF25D45AC603380E0493446" ma:contentTypeVersion="3" ma:contentTypeDescription="Create a new document." ma:contentTypeScope="" ma:versionID="0ea6178b1f00551f0ffa142611650a74">
  <xsd:schema xmlns:xsd="http://www.w3.org/2001/XMLSchema" xmlns:xs="http://www.w3.org/2001/XMLSchema" xmlns:p="http://schemas.microsoft.com/office/2006/metadata/properties" xmlns:ns2="eba7210a-3754-497c-82b5-52e5f031c1c9" targetNamespace="http://schemas.microsoft.com/office/2006/metadata/properties" ma:root="true" ma:fieldsID="6340095a32cc96748a684b46c96fd9bf" ns2:_="">
    <xsd:import namespace="eba7210a-3754-497c-82b5-52e5f031c1c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7210a-3754-497c-82b5-52e5f031c1c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702BC6-98C3-46B7-909F-0E59B2DB92C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ba7210a-3754-497c-82b5-52e5f031c1c9"/>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60CA1A0-59EB-4C7C-BD91-8A3F90B8A4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7210a-3754-497c-82b5-52e5f031c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DD1980-D2CF-454C-B5F6-9191EBDCB7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3839</TotalTime>
  <Words>1213</Words>
  <Application>Microsoft Office PowerPoint</Application>
  <PresentationFormat>On-screen Show (16:9)</PresentationFormat>
  <Paragraphs>154</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 Black</vt:lpstr>
      <vt:lpstr>Arial Rounded MT Bold</vt:lpstr>
      <vt:lpstr>Calibri</vt:lpstr>
      <vt:lpstr>Nimbus Sans D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Cinder Miller</dc:creator>
  <cp:lastModifiedBy>Cinder Miller</cp:lastModifiedBy>
  <cp:revision>130</cp:revision>
  <cp:lastPrinted>2018-01-29T14:47:26Z</cp:lastPrinted>
  <dcterms:modified xsi:type="dcterms:W3CDTF">2018-02-06T14:16:15Z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0x01010001A3761F5BF25D45AC603380E0493446</vt:lpwstr>
  </property>
</Properties>
</file>