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2"/>
  </p:notesMasterIdLst>
  <p:sldIdLst>
    <p:sldId id="332" r:id="rId6"/>
    <p:sldId id="334" r:id="rId7"/>
    <p:sldId id="340" r:id="rId8"/>
    <p:sldId id="351" r:id="rId9"/>
    <p:sldId id="363" r:id="rId10"/>
    <p:sldId id="337" r:id="rId11"/>
    <p:sldId id="352" r:id="rId12"/>
    <p:sldId id="353" r:id="rId13"/>
    <p:sldId id="424" r:id="rId14"/>
    <p:sldId id="373" r:id="rId15"/>
    <p:sldId id="374" r:id="rId16"/>
    <p:sldId id="375" r:id="rId17"/>
    <p:sldId id="423" r:id="rId18"/>
    <p:sldId id="342" r:id="rId19"/>
    <p:sldId id="371" r:id="rId20"/>
    <p:sldId id="339" r:id="rId21"/>
  </p:sldIdLst>
  <p:sldSz cx="9144000" cy="5143500" type="screen16x9"/>
  <p:notesSz cx="936942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aise, Steven" initials="NS" lastIdx="3" clrIdx="0">
    <p:extLst/>
  </p:cmAuthor>
  <p:cmAuthor id="2" name="David Waldner" initials="DW" lastIdx="8" clrIdx="1">
    <p:extLst/>
  </p:cmAuthor>
  <p:cmAuthor id="3" name="Waldner, David (KYTC)" initials="DMW" lastIdx="17" clrIdx="2">
    <p:extLst/>
  </p:cmAuthor>
  <p:cmAuthor id="4" name="Lemon, Janelle" initials="LJ" lastIdx="4" clrIdx="3">
    <p:extLst/>
  </p:cmAuthor>
  <p:cmAuthor id="5" name=" " initials="" lastIdx="4" clrIdx="4">
    <p:extLst/>
  </p:cmAuthor>
  <p:cmAuthor id="6" name="Jennifer Burden" initials="JB"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4"/>
    <a:srgbClr val="FAB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74" autoAdjust="0"/>
  </p:normalViewPr>
  <p:slideViewPr>
    <p:cSldViewPr snapToGrid="0">
      <p:cViewPr>
        <p:scale>
          <a:sx n="88" d="100"/>
          <a:sy n="88" d="100"/>
        </p:scale>
        <p:origin x="-1272" y="-58"/>
      </p:cViewPr>
      <p:guideLst>
        <p:guide orient="horz" pos="1620"/>
        <p:guide pos="2880"/>
      </p:guideLst>
    </p:cSldViewPr>
  </p:slideViewPr>
  <p:notesTextViewPr>
    <p:cViewPr>
      <p:scale>
        <a:sx n="1" d="1"/>
        <a:sy n="1" d="1"/>
      </p:scale>
      <p:origin x="0" y="0"/>
    </p:cViewPr>
  </p:notesTextViewPr>
  <p:sorterViewPr>
    <p:cViewPr>
      <p:scale>
        <a:sx n="100" d="100"/>
        <a:sy n="100" d="100"/>
      </p:scale>
      <p:origin x="0" y="-2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0084" cy="356357"/>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5307173" y="0"/>
            <a:ext cx="4060084" cy="356357"/>
          </a:xfrm>
          <a:prstGeom prst="rect">
            <a:avLst/>
          </a:prstGeom>
        </p:spPr>
        <p:txBody>
          <a:bodyPr vert="horz" lIns="94119" tIns="47060" rIns="94119" bIns="47060" rtlCol="0"/>
          <a:lstStyle>
            <a:lvl1pPr algn="r">
              <a:defRPr sz="1200"/>
            </a:lvl1pPr>
          </a:lstStyle>
          <a:p>
            <a:fld id="{B45D2278-C40E-4A88-9E5B-3204CAFFB112}" type="datetimeFigureOut">
              <a:rPr lang="en-US" smtClean="0"/>
              <a:t>4/19/2018</a:t>
            </a:fld>
            <a:endParaRPr lang="en-US"/>
          </a:p>
        </p:txBody>
      </p:sp>
      <p:sp>
        <p:nvSpPr>
          <p:cNvPr id="4" name="Slide Image Placeholder 3"/>
          <p:cNvSpPr>
            <a:spLocks noGrp="1" noRot="1" noChangeAspect="1"/>
          </p:cNvSpPr>
          <p:nvPr>
            <p:ph type="sldImg" idx="2"/>
          </p:nvPr>
        </p:nvSpPr>
        <p:spPr>
          <a:xfrm>
            <a:off x="2554288" y="887413"/>
            <a:ext cx="4260850" cy="2397125"/>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936943" y="3418067"/>
            <a:ext cx="7495540" cy="2796599"/>
          </a:xfrm>
          <a:prstGeom prst="rect">
            <a:avLst/>
          </a:prstGeom>
        </p:spPr>
        <p:txBody>
          <a:bodyPr vert="horz" lIns="94119" tIns="47060" rIns="94119" bIns="470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0084" cy="356356"/>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5307173" y="6746119"/>
            <a:ext cx="4060084" cy="356356"/>
          </a:xfrm>
          <a:prstGeom prst="rect">
            <a:avLst/>
          </a:prstGeom>
        </p:spPr>
        <p:txBody>
          <a:bodyPr vert="horz" lIns="94119" tIns="47060" rIns="94119" bIns="47060" rtlCol="0" anchor="b"/>
          <a:lstStyle>
            <a:lvl1pPr algn="r">
              <a:defRPr sz="1200"/>
            </a:lvl1pPr>
          </a:lstStyle>
          <a:p>
            <a:fld id="{47BBCD0E-6031-49D2-867C-18A4B56F811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BBCD0E-6031-49D2-867C-18A4B56F8111}" type="slidenum">
              <a:rPr lang="en-US" smtClean="0"/>
              <a:t>1</a:t>
            </a:fld>
            <a:endParaRPr lang="en-US"/>
          </a:p>
        </p:txBody>
      </p:sp>
    </p:spTree>
    <p:extLst>
      <p:ext uri="{BB962C8B-B14F-4D97-AF65-F5344CB8AC3E}">
        <p14:creationId xmlns:p14="http://schemas.microsoft.com/office/powerpoint/2010/main" val="303352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10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included continuous community engagement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92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steps! Where are we in this process for the BT project? </a:t>
            </a:r>
          </a:p>
          <a:p>
            <a:endParaRPr lang="en-US" dirty="0"/>
          </a:p>
          <a:p>
            <a:r>
              <a:rPr lang="en-US" dirty="0"/>
              <a:t>Steps 1 and 2- Have identified additional consulting parties. All identification reports submitted. Comment Period on Above Ground resource report is closed. Archaeology report comment period closed on April 2. </a:t>
            </a:r>
          </a:p>
          <a:p>
            <a:r>
              <a:rPr lang="en-US" dirty="0"/>
              <a:t>Step 3-LMG has already determined and SHPO has already concurred that the project will have an adverse effect on historic properties. BT Historic District will be adversely effected. LMG has determined that the project will have no adverse effect on any other resources.   </a:t>
            </a:r>
          </a:p>
          <a:p>
            <a:r>
              <a:rPr lang="en-US" dirty="0"/>
              <a:t>Step 4- Metro knows that there will be many effects that they cannot define yet. Thus, they are developing a Programmatic Agreement to help resolve the effects now and into the future. PA has been circulated, comment period on the PA closed April 6. Received comments from KHC and ACHP. </a:t>
            </a:r>
          </a:p>
          <a:p>
            <a:endParaRPr lang="en-US" dirty="0"/>
          </a:p>
          <a:p>
            <a:r>
              <a:rPr lang="en-US" dirty="0"/>
              <a:t>Will discuss mitigation options in this meeting </a:t>
            </a:r>
          </a:p>
          <a:p>
            <a:endParaRPr lang="en-US" dirty="0"/>
          </a:p>
          <a:p>
            <a:endParaRPr lang="en-US" dirty="0"/>
          </a:p>
        </p:txBody>
      </p:sp>
      <p:sp>
        <p:nvSpPr>
          <p:cNvPr id="4" name="Slide Number Placeholder 3"/>
          <p:cNvSpPr>
            <a:spLocks noGrp="1"/>
          </p:cNvSpPr>
          <p:nvPr>
            <p:ph type="sldNum" sz="quarter" idx="10"/>
          </p:nvPr>
        </p:nvSpPr>
        <p:spPr/>
        <p:txBody>
          <a:bodyPr/>
          <a:lstStyle/>
          <a:p>
            <a:fld id="{47BBCD0E-6031-49D2-867C-18A4B56F8111}" type="slidenum">
              <a:rPr lang="en-US" smtClean="0"/>
              <a:t>3</a:t>
            </a:fld>
            <a:endParaRPr lang="en-US"/>
          </a:p>
        </p:txBody>
      </p:sp>
    </p:spTree>
    <p:extLst>
      <p:ext uri="{BB962C8B-B14F-4D97-AF65-F5344CB8AC3E}">
        <p14:creationId xmlns:p14="http://schemas.microsoft.com/office/powerpoint/2010/main" val="226678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will have an adverse effect on the Beecher Terrace complex during Stage I. There will be no adverse effect on any other resources. </a:t>
            </a:r>
          </a:p>
        </p:txBody>
      </p:sp>
      <p:sp>
        <p:nvSpPr>
          <p:cNvPr id="4" name="Slide Number Placeholder 3"/>
          <p:cNvSpPr>
            <a:spLocks noGrp="1"/>
          </p:cNvSpPr>
          <p:nvPr>
            <p:ph type="sldNum" sz="quarter" idx="10"/>
          </p:nvPr>
        </p:nvSpPr>
        <p:spPr/>
        <p:txBody>
          <a:bodyPr/>
          <a:lstStyle/>
          <a:p>
            <a:fld id="{47BBCD0E-6031-49D2-867C-18A4B56F8111}" type="slidenum">
              <a:rPr lang="en-US" smtClean="0"/>
              <a:t>4</a:t>
            </a:fld>
            <a:endParaRPr lang="en-US"/>
          </a:p>
        </p:txBody>
      </p:sp>
    </p:spTree>
    <p:extLst>
      <p:ext uri="{BB962C8B-B14F-4D97-AF65-F5344CB8AC3E}">
        <p14:creationId xmlns:p14="http://schemas.microsoft.com/office/powerpoint/2010/main" val="116902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all of BT, Baxter Community Center, and Baxter Park. Important because of the association with the BT neighborhood and community. Community center has a long history as a gathering place in the neighborhood. What are the elements of this historic place that are important to the community historically and why? What are the elements that should be celebrated and commemorated as we move forward with the project? </a:t>
            </a:r>
          </a:p>
        </p:txBody>
      </p:sp>
      <p:sp>
        <p:nvSpPr>
          <p:cNvPr id="4" name="Slide Number Placeholder 3"/>
          <p:cNvSpPr>
            <a:spLocks noGrp="1"/>
          </p:cNvSpPr>
          <p:nvPr>
            <p:ph type="sldNum" sz="quarter" idx="10"/>
          </p:nvPr>
        </p:nvSpPr>
        <p:spPr/>
        <p:txBody>
          <a:bodyPr/>
          <a:lstStyle/>
          <a:p>
            <a:fld id="{47BBCD0E-6031-49D2-867C-18A4B56F8111}" type="slidenum">
              <a:rPr lang="en-US" smtClean="0"/>
              <a:t>5</a:t>
            </a:fld>
            <a:endParaRPr lang="en-US"/>
          </a:p>
        </p:txBody>
      </p:sp>
    </p:spTree>
    <p:extLst>
      <p:ext uri="{BB962C8B-B14F-4D97-AF65-F5344CB8AC3E}">
        <p14:creationId xmlns:p14="http://schemas.microsoft.com/office/powerpoint/2010/main" val="107331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I on Construction includes-Lifelong Wellness Center and Amenities, A return to the original street grid, and associated amenities such as lighting, curbs, and infrastructure.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54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Demolition to begin this summer</a:t>
            </a:r>
          </a:p>
        </p:txBody>
      </p:sp>
      <p:sp>
        <p:nvSpPr>
          <p:cNvPr id="4" name="Slide Number Placeholder 3"/>
          <p:cNvSpPr>
            <a:spLocks noGrp="1"/>
          </p:cNvSpPr>
          <p:nvPr>
            <p:ph type="sldNum" sz="quarter" idx="10"/>
          </p:nvPr>
        </p:nvSpPr>
        <p:spPr/>
        <p:txBody>
          <a:bodyPr/>
          <a:lstStyle/>
          <a:p>
            <a:fld id="{47BBCD0E-6031-49D2-867C-18A4B56F8111}" type="slidenum">
              <a:rPr lang="en-US" smtClean="0"/>
              <a:t>7</a:t>
            </a:fld>
            <a:endParaRPr lang="en-US"/>
          </a:p>
        </p:txBody>
      </p:sp>
    </p:spTree>
    <p:extLst>
      <p:ext uri="{BB962C8B-B14F-4D97-AF65-F5344CB8AC3E}">
        <p14:creationId xmlns:p14="http://schemas.microsoft.com/office/powerpoint/2010/main" val="418230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BCD0E-6031-49D2-867C-18A4B56F8111}" type="slidenum">
              <a:rPr lang="en-US" smtClean="0"/>
              <a:t>11</a:t>
            </a:fld>
            <a:endParaRPr lang="en-US"/>
          </a:p>
        </p:txBody>
      </p:sp>
    </p:spTree>
    <p:extLst>
      <p:ext uri="{BB962C8B-B14F-4D97-AF65-F5344CB8AC3E}">
        <p14:creationId xmlns:p14="http://schemas.microsoft.com/office/powerpoint/2010/main" val="3643977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endParaRPr lang="en-US" dirty="0"/>
          </a:p>
        </p:txBody>
      </p:sp>
      <p:sp>
        <p:nvSpPr>
          <p:cNvPr id="4" name="Slide Number Placeholder 3"/>
          <p:cNvSpPr>
            <a:spLocks noGrp="1"/>
          </p:cNvSpPr>
          <p:nvPr>
            <p:ph type="sldNum" sz="quarter" idx="10"/>
          </p:nvPr>
        </p:nvSpPr>
        <p:spPr/>
        <p:txBody>
          <a:bodyPr/>
          <a:lstStyle/>
          <a:p>
            <a:fld id="{47BBCD0E-6031-49D2-867C-18A4B56F8111}" type="slidenum">
              <a:rPr lang="en-US" smtClean="0"/>
              <a:t>14</a:t>
            </a:fld>
            <a:endParaRPr lang="en-US"/>
          </a:p>
        </p:txBody>
      </p:sp>
    </p:spTree>
    <p:extLst>
      <p:ext uri="{BB962C8B-B14F-4D97-AF65-F5344CB8AC3E}">
        <p14:creationId xmlns:p14="http://schemas.microsoft.com/office/powerpoint/2010/main" val="3697434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493536" y="1352550"/>
            <a:ext cx="7431264" cy="1600200"/>
          </a:xfrm>
          <a:prstGeom prst="rect">
            <a:avLst/>
          </a:prstGeom>
        </p:spPr>
        <p:txBody>
          <a:bodyPr/>
          <a:lstStyle>
            <a:lvl1pPr marL="0" indent="0">
              <a:buNone/>
              <a:defRPr sz="60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493536" y="3105150"/>
            <a:ext cx="2362200" cy="304800"/>
          </a:xfrm>
          <a:prstGeom prst="rect">
            <a:avLst/>
          </a:prstGeom>
        </p:spPr>
        <p:txBody>
          <a:bodyPr/>
          <a:lstStyle>
            <a:lvl1pPr marL="0" indent="0">
              <a:buNone/>
              <a:defRPr sz="140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250560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276350"/>
            <a:ext cx="3657600"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4419600" y="1276350"/>
            <a:ext cx="3553752"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rgbClr val="003054"/>
                </a:solidFill>
                <a:latin typeface="Arial" panose="020B0604020202020204" pitchFamily="34" charset="0"/>
              </a:rPr>
              <a:t>‹#›</a:t>
            </a:fld>
            <a:endParaRPr lang="en-US" sz="16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57912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404220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428750"/>
            <a:ext cx="4114800" cy="30480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rgbClr val="003054"/>
                </a:solidFill>
                <a:latin typeface="Arial" panose="020B0604020202020204" pitchFamily="34" charset="0"/>
              </a:rPr>
              <a:t>‹#›</a:t>
            </a:fld>
            <a:endParaRPr lang="en-US" sz="16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4572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5181600" y="209550"/>
            <a:ext cx="373380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617631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2057400" y="2114550"/>
            <a:ext cx="4572000" cy="914400"/>
          </a:xfrm>
          <a:prstGeom prst="rect">
            <a:avLst/>
          </a:prstGeom>
        </p:spPr>
        <p:txBody>
          <a:bodyPr anchor="ctr" anchorCtr="0"/>
          <a:lstStyle>
            <a:lvl1pPr marL="0" indent="0">
              <a:buNone/>
              <a:defRPr sz="48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303152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28650" y="4767263"/>
            <a:ext cx="2457450" cy="273844"/>
          </a:xfrm>
          <a:prstGeom prst="rect">
            <a:avLst/>
          </a:prstGeom>
        </p:spPr>
        <p:txBody>
          <a:bodyPr vert="horz" lIns="91440" tIns="45720" rIns="91440" bIns="45720" rtlCol="0" anchor="ctr"/>
          <a:lstStyle>
            <a:lvl1pPr algn="l">
              <a:defRPr sz="1059">
                <a:solidFill>
                  <a:schemeClr val="accent3"/>
                </a:solidFill>
              </a:defRPr>
            </a:lvl1pPr>
          </a:lstStyle>
          <a:p>
            <a:fld id="{B1247ED7-29FE-4452-8EF9-AEE83BC1712A}" type="datetime1">
              <a:rPr lang="en-US" smtClean="0">
                <a:solidFill>
                  <a:srgbClr val="A5A5A5"/>
                </a:solidFill>
              </a:rPr>
              <a:pPr/>
              <a:t>4/19/2018</a:t>
            </a:fld>
            <a:endParaRPr lang="en-US" dirty="0">
              <a:solidFill>
                <a:srgbClr val="A5A5A5"/>
              </a:solidFill>
            </a:endParaRPr>
          </a:p>
        </p:txBody>
      </p:sp>
      <p:sp>
        <p:nvSpPr>
          <p:cNvPr id="7" name="Slide Number Placeholder 5"/>
          <p:cNvSpPr>
            <a:spLocks noGrp="1"/>
          </p:cNvSpPr>
          <p:nvPr>
            <p:ph type="sldNum" sz="quarter" idx="4"/>
          </p:nvPr>
        </p:nvSpPr>
        <p:spPr>
          <a:xfrm>
            <a:off x="6057900" y="4767263"/>
            <a:ext cx="2457450" cy="273844"/>
          </a:xfrm>
          <a:prstGeom prst="rect">
            <a:avLst/>
          </a:prstGeom>
        </p:spPr>
        <p:txBody>
          <a:bodyPr vert="horz" lIns="91440" tIns="45720" rIns="91440" bIns="45720" rtlCol="0" anchor="ctr"/>
          <a:lstStyle>
            <a:lvl1pPr algn="r">
              <a:defRPr sz="1059">
                <a:solidFill>
                  <a:schemeClr val="accent3"/>
                </a:solidFill>
              </a:defRPr>
            </a:lvl1pPr>
          </a:lstStyle>
          <a:p>
            <a:fld id="{10E4A4DB-036F-4816-A98C-42C4167E83C5}" type="slidenum">
              <a:rPr lang="en-US" smtClean="0">
                <a:solidFill>
                  <a:srgbClr val="A5A5A5"/>
                </a:solidFill>
              </a:rPr>
              <a:pPr/>
              <a:t>‹#›</a:t>
            </a:fld>
            <a:endParaRPr lang="en-US" dirty="0">
              <a:solidFill>
                <a:srgbClr val="A5A5A5"/>
              </a:solidFill>
            </a:endParaRPr>
          </a:p>
        </p:txBody>
      </p:sp>
      <p:sp>
        <p:nvSpPr>
          <p:cNvPr id="8" name="Rectangle 7"/>
          <p:cNvSpPr/>
          <p:nvPr userDrawn="1"/>
        </p:nvSpPr>
        <p:spPr>
          <a:xfrm>
            <a:off x="0" y="0"/>
            <a:ext cx="523374" cy="5143500"/>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064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04800" y="1809750"/>
            <a:ext cx="525780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304800" y="2495550"/>
            <a:ext cx="5334000" cy="838200"/>
          </a:xfrm>
          <a:prstGeom prst="rect">
            <a:avLst/>
          </a:prstGeom>
        </p:spPr>
        <p:txBody>
          <a:bodyPr/>
          <a:lstStyle>
            <a:lvl1pPr marL="0" indent="0">
              <a:buNone/>
              <a:defRPr sz="16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3580741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81000" y="1657350"/>
            <a:ext cx="7010400" cy="1752600"/>
          </a:xfrm>
          <a:prstGeom prst="rect">
            <a:avLst/>
          </a:prstGeom>
        </p:spPr>
        <p:txBody>
          <a:bodyPr/>
          <a:lstStyle>
            <a:lvl1pPr marL="0" indent="0">
              <a:buNone/>
              <a:defRPr sz="500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421764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276350"/>
            <a:ext cx="3657600"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4419600" y="1276350"/>
            <a:ext cx="3553752"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57912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1707865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428750"/>
            <a:ext cx="4114800" cy="30480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4572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5181600" y="209550"/>
            <a:ext cx="373380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18349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2057400" y="2114550"/>
            <a:ext cx="4572000" cy="914400"/>
          </a:xfrm>
          <a:prstGeom prst="rect">
            <a:avLst/>
          </a:prstGeom>
        </p:spPr>
        <p:txBody>
          <a:bodyPr anchor="ctr" anchorCtr="0"/>
          <a:lstStyle>
            <a:lvl1pPr marL="0" indent="0">
              <a:buNone/>
              <a:defRPr sz="48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759658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493536" y="1352550"/>
            <a:ext cx="7431264" cy="1600200"/>
          </a:xfrm>
          <a:prstGeom prst="rect">
            <a:avLst/>
          </a:prstGeom>
        </p:spPr>
        <p:txBody>
          <a:bodyPr/>
          <a:lstStyle>
            <a:lvl1pPr marL="0" indent="0">
              <a:buNone/>
              <a:defRPr sz="60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493536" y="3105150"/>
            <a:ext cx="2362200" cy="304800"/>
          </a:xfrm>
          <a:prstGeom prst="rect">
            <a:avLst/>
          </a:prstGeom>
        </p:spPr>
        <p:txBody>
          <a:bodyPr/>
          <a:lstStyle>
            <a:lvl1pPr marL="0" indent="0">
              <a:buNone/>
              <a:defRPr sz="140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99365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04800" y="1809750"/>
            <a:ext cx="525780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304800" y="2495550"/>
            <a:ext cx="5334000" cy="838200"/>
          </a:xfrm>
          <a:prstGeom prst="rect">
            <a:avLst/>
          </a:prstGeom>
        </p:spPr>
        <p:txBody>
          <a:bodyPr/>
          <a:lstStyle>
            <a:lvl1pPr marL="0" indent="0">
              <a:buNone/>
              <a:defRPr sz="16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3077253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81000" y="1657350"/>
            <a:ext cx="7010400" cy="1752600"/>
          </a:xfrm>
          <a:prstGeom prst="rect">
            <a:avLst/>
          </a:prstGeom>
        </p:spPr>
        <p:txBody>
          <a:bodyPr/>
          <a:lstStyle>
            <a:lvl1pPr marL="0" indent="0">
              <a:buNone/>
              <a:defRPr sz="500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5796359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01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60" r:id="rId5"/>
    <p:sldLayoutId id="214748365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10151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More%20Than%20Bricks%20and%20Mortor:%20Smoketown,%20A%20New%20Beginning" TargetMode="External"/><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3535" y="1291494"/>
            <a:ext cx="8022503" cy="2027752"/>
          </a:xfrm>
        </p:spPr>
        <p:txBody>
          <a:bodyPr/>
          <a:lstStyle/>
          <a:p>
            <a:r>
              <a:rPr lang="en-US" sz="4000" dirty="0"/>
              <a:t>Section 106 Consulting Parties Meeting</a:t>
            </a:r>
          </a:p>
          <a:p>
            <a:r>
              <a:rPr lang="en-US" sz="1800" dirty="0"/>
              <a:t>April 12, 2018</a:t>
            </a:r>
          </a:p>
        </p:txBody>
      </p:sp>
      <p:sp>
        <p:nvSpPr>
          <p:cNvPr id="3" name="Text Placeholder 2"/>
          <p:cNvSpPr>
            <a:spLocks noGrp="1"/>
          </p:cNvSpPr>
          <p:nvPr>
            <p:ph type="body" sz="quarter" idx="11"/>
          </p:nvPr>
        </p:nvSpPr>
        <p:spPr>
          <a:xfrm>
            <a:off x="493536" y="3105150"/>
            <a:ext cx="5237230" cy="1581150"/>
          </a:xfrm>
        </p:spPr>
        <p:txBody>
          <a:bodyPr/>
          <a:lstStyle/>
          <a:p>
            <a:r>
              <a:rPr lang="en-US" sz="1200" dirty="0">
                <a:latin typeface="Arial Rounded MT Bold" panose="020F0704030504030204" pitchFamily="34" charset="0"/>
              </a:rPr>
              <a:t>Tim Barry, Louisville Metro Housing Authority</a:t>
            </a:r>
          </a:p>
          <a:p>
            <a:r>
              <a:rPr lang="en-US" sz="1200" dirty="0">
                <a:latin typeface="Arial Rounded MT Bold" panose="020F0704030504030204" pitchFamily="34" charset="0"/>
              </a:rPr>
              <a:t>Gretchen Milliken, Louisville Metro Government</a:t>
            </a:r>
          </a:p>
          <a:p>
            <a:r>
              <a:rPr lang="en-US" sz="1200" dirty="0">
                <a:latin typeface="Arial Rounded MT Bold" panose="020F0704030504030204" pitchFamily="34" charset="0"/>
              </a:rPr>
              <a:t>Jeana Dunlap, Louisville Metro Government</a:t>
            </a:r>
          </a:p>
          <a:p>
            <a:r>
              <a:rPr lang="en-US" sz="1200" dirty="0">
                <a:latin typeface="Arial Rounded MT Bold" panose="020F0704030504030204" pitchFamily="34" charset="0"/>
              </a:rPr>
              <a:t>Cynthia Elmore, Louisville Metro Government</a:t>
            </a:r>
          </a:p>
          <a:p>
            <a:r>
              <a:rPr lang="en-US" sz="1200" dirty="0">
                <a:latin typeface="Arial Rounded MT Bold" panose="020F0704030504030204" pitchFamily="34" charset="0"/>
              </a:rPr>
              <a:t>Cinder miller, gray &amp; Pape, cultural resources</a:t>
            </a:r>
          </a:p>
          <a:p>
            <a:endParaRPr lang="en-US" sz="1200" dirty="0">
              <a:latin typeface="Arial Rounded MT Bold" panose="020F0704030504030204" pitchFamily="34" charset="0"/>
            </a:endParaRPr>
          </a:p>
        </p:txBody>
      </p:sp>
    </p:spTree>
    <p:extLst>
      <p:ext uri="{BB962C8B-B14F-4D97-AF65-F5344CB8AC3E}">
        <p14:creationId xmlns:p14="http://schemas.microsoft.com/office/powerpoint/2010/main" val="237945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A7A919C-0CB3-434B-9E90-A3EC6115DC81}"/>
              </a:ext>
            </a:extLst>
          </p:cNvPr>
          <p:cNvSpPr>
            <a:spLocks noGrp="1"/>
          </p:cNvSpPr>
          <p:nvPr>
            <p:ph type="body" sz="quarter" idx="13"/>
          </p:nvPr>
        </p:nvSpPr>
        <p:spPr>
          <a:xfrm>
            <a:off x="301434" y="312219"/>
            <a:ext cx="4572000" cy="762000"/>
          </a:xfrm>
        </p:spPr>
        <p:txBody>
          <a:bodyPr/>
          <a:lstStyle/>
          <a:p>
            <a:r>
              <a:rPr lang="en-US" dirty="0"/>
              <a:t>Resolution of Effects Stage I</a:t>
            </a:r>
          </a:p>
        </p:txBody>
      </p:sp>
      <p:pic>
        <p:nvPicPr>
          <p:cNvPr id="6" name="Picture Placeholder 5" descr="A close up of a logo&#10;&#10;Description generated with very high confidence">
            <a:extLst>
              <a:ext uri="{FF2B5EF4-FFF2-40B4-BE49-F238E27FC236}">
                <a16:creationId xmlns:a16="http://schemas.microsoft.com/office/drawing/2014/main" xmlns="" id="{84E658EC-80D5-4381-BBF0-0BF0B000427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484" r="10484"/>
          <a:stretch>
            <a:fillRect/>
          </a:stretch>
        </p:blipFill>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73" y="1742172"/>
            <a:ext cx="2697095" cy="259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9037">
            <a:off x="3405477" y="1573460"/>
            <a:ext cx="130492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660" y="2607695"/>
            <a:ext cx="120015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0835">
            <a:off x="3389744" y="3669130"/>
            <a:ext cx="12287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234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A7A919C-0CB3-434B-9E90-A3EC6115DC81}"/>
              </a:ext>
            </a:extLst>
          </p:cNvPr>
          <p:cNvSpPr>
            <a:spLocks noGrp="1"/>
          </p:cNvSpPr>
          <p:nvPr>
            <p:ph type="body" sz="quarter" idx="13"/>
          </p:nvPr>
        </p:nvSpPr>
        <p:spPr>
          <a:xfrm>
            <a:off x="303998" y="158215"/>
            <a:ext cx="4572000" cy="762000"/>
          </a:xfrm>
        </p:spPr>
        <p:txBody>
          <a:bodyPr/>
          <a:lstStyle/>
          <a:p>
            <a:r>
              <a:rPr lang="en-US" dirty="0"/>
              <a:t>Resolution of Effects Stage I</a:t>
            </a:r>
          </a:p>
        </p:txBody>
      </p:sp>
      <p:pic>
        <p:nvPicPr>
          <p:cNvPr id="8" name="Picture 7" descr="A large brick building&#10;&#10;Description generated with very high confidence">
            <a:extLst>
              <a:ext uri="{FF2B5EF4-FFF2-40B4-BE49-F238E27FC236}">
                <a16:creationId xmlns:a16="http://schemas.microsoft.com/office/drawing/2014/main" xmlns="" id="{87440389-D2D1-4637-84B7-2F7901F48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504" y="143393"/>
            <a:ext cx="2093107" cy="1393411"/>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50" y="1250589"/>
            <a:ext cx="1771757" cy="27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0711" y="1903023"/>
            <a:ext cx="2301643" cy="292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4922" y="335262"/>
            <a:ext cx="2187611" cy="120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3837" y="2260883"/>
            <a:ext cx="4790774" cy="257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093837" y="1633056"/>
            <a:ext cx="4491898" cy="461665"/>
          </a:xfrm>
          <a:prstGeom prst="rect">
            <a:avLst/>
          </a:prstGeom>
          <a:noFill/>
        </p:spPr>
        <p:txBody>
          <a:bodyPr wrap="square" rtlCol="0">
            <a:spAutoFit/>
          </a:bodyPr>
          <a:lstStyle/>
          <a:p>
            <a:r>
              <a:rPr lang="en-US" sz="2400" dirty="0"/>
              <a:t>Western Library Historic Archives</a:t>
            </a:r>
          </a:p>
        </p:txBody>
      </p:sp>
    </p:spTree>
    <p:extLst>
      <p:ext uri="{BB962C8B-B14F-4D97-AF65-F5344CB8AC3E}">
        <p14:creationId xmlns:p14="http://schemas.microsoft.com/office/powerpoint/2010/main" val="2787210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14" y="1405289"/>
            <a:ext cx="5456943" cy="305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Placeholder 2">
            <a:extLst>
              <a:ext uri="{FF2B5EF4-FFF2-40B4-BE49-F238E27FC236}">
                <a16:creationId xmlns:a16="http://schemas.microsoft.com/office/drawing/2014/main" xmlns="" id="{1A7A919C-0CB3-434B-9E90-A3EC6115DC81}"/>
              </a:ext>
            </a:extLst>
          </p:cNvPr>
          <p:cNvSpPr>
            <a:spLocks noGrp="1"/>
          </p:cNvSpPr>
          <p:nvPr>
            <p:ph type="body" sz="quarter" idx="13"/>
          </p:nvPr>
        </p:nvSpPr>
        <p:spPr>
          <a:xfrm>
            <a:off x="352125" y="225592"/>
            <a:ext cx="4572000" cy="762000"/>
          </a:xfrm>
        </p:spPr>
        <p:txBody>
          <a:bodyPr/>
          <a:lstStyle/>
          <a:p>
            <a:r>
              <a:rPr lang="en-US" dirty="0"/>
              <a:t>Resolution of Effects Stage I</a:t>
            </a:r>
          </a:p>
        </p:txBody>
      </p:sp>
      <p:sp>
        <p:nvSpPr>
          <p:cNvPr id="14" name="TextBox 13"/>
          <p:cNvSpPr txBox="1"/>
          <p:nvPr/>
        </p:nvSpPr>
        <p:spPr>
          <a:xfrm>
            <a:off x="4979360" y="593603"/>
            <a:ext cx="4010635" cy="461665"/>
          </a:xfrm>
          <a:prstGeom prst="rect">
            <a:avLst/>
          </a:prstGeom>
          <a:noFill/>
        </p:spPr>
        <p:txBody>
          <a:bodyPr wrap="square" rtlCol="0">
            <a:spAutoFit/>
          </a:bodyPr>
          <a:lstStyle/>
          <a:p>
            <a:r>
              <a:rPr lang="en-US" sz="2400" dirty="0"/>
              <a:t>Beecher Terrace Documentary</a:t>
            </a:r>
          </a:p>
        </p:txBody>
      </p:sp>
      <p:sp>
        <p:nvSpPr>
          <p:cNvPr id="15" name="Rectangle 14"/>
          <p:cNvSpPr/>
          <p:nvPr/>
        </p:nvSpPr>
        <p:spPr>
          <a:xfrm>
            <a:off x="3226085" y="4543143"/>
            <a:ext cx="5671681" cy="369332"/>
          </a:xfrm>
          <a:prstGeom prst="rect">
            <a:avLst/>
          </a:prstGeom>
        </p:spPr>
        <p:txBody>
          <a:bodyPr wrap="none">
            <a:spAutoFit/>
          </a:bodyPr>
          <a:lstStyle/>
          <a:p>
            <a:r>
              <a:rPr lang="en-US" dirty="0">
                <a:hlinkClick r:id="rId3"/>
              </a:rPr>
              <a:t>More Than Bricks &amp; Mortar: Smoketown, A New Beginning</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367" y="1111668"/>
            <a:ext cx="3588399" cy="230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463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F090464-5A9F-40CB-AF8C-D6B78E363769}"/>
              </a:ext>
            </a:extLst>
          </p:cNvPr>
          <p:cNvSpPr>
            <a:spLocks noGrp="1"/>
          </p:cNvSpPr>
          <p:nvPr>
            <p:ph type="body" sz="quarter" idx="13"/>
          </p:nvPr>
        </p:nvSpPr>
        <p:spPr/>
        <p:txBody>
          <a:bodyPr/>
          <a:lstStyle/>
          <a:p>
            <a:r>
              <a:rPr lang="en-US" dirty="0"/>
              <a:t>Documentary Film</a:t>
            </a:r>
          </a:p>
        </p:txBody>
      </p:sp>
      <p:pic>
        <p:nvPicPr>
          <p:cNvPr id="1026" name="Picture 2" descr="https://pbs.twimg.com/profile_banners/20996279/1521108844/1500x500">
            <a:extLst>
              <a:ext uri="{FF2B5EF4-FFF2-40B4-BE49-F238E27FC236}">
                <a16:creationId xmlns:a16="http://schemas.microsoft.com/office/drawing/2014/main" xmlns="" id="{E7D77587-5FEB-410A-AC5A-CDEC7E4A5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6036"/>
            <a:ext cx="914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52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7150867-5815-4FAB-AA51-BEFEF83BFE78}"/>
              </a:ext>
            </a:extLst>
          </p:cNvPr>
          <p:cNvSpPr>
            <a:spLocks noGrp="1"/>
          </p:cNvSpPr>
          <p:nvPr>
            <p:ph type="body" sz="quarter" idx="12"/>
          </p:nvPr>
        </p:nvSpPr>
        <p:spPr>
          <a:xfrm>
            <a:off x="4549698" y="4067414"/>
            <a:ext cx="4287644" cy="1048215"/>
          </a:xfrm>
        </p:spPr>
        <p:txBody>
          <a:bodyPr>
            <a:normAutofit/>
          </a:bodyPr>
          <a:lstStyle/>
          <a:p>
            <a:pPr indent="0">
              <a:buNone/>
            </a:pPr>
            <a:r>
              <a:rPr lang="en-US" sz="1400" b="1" dirty="0">
                <a:solidFill>
                  <a:srgbClr val="FFC000"/>
                </a:solidFill>
              </a:rPr>
              <a:t>Known Impacts and Effects As of Jan. 1 2018</a:t>
            </a:r>
          </a:p>
          <a:p>
            <a:pPr marL="640080" lvl="1">
              <a:spcBef>
                <a:spcPts val="0"/>
              </a:spcBef>
            </a:pPr>
            <a:r>
              <a:rPr lang="en-US" sz="1400" b="1" dirty="0">
                <a:solidFill>
                  <a:srgbClr val="FFC000"/>
                </a:solidFill>
              </a:rPr>
              <a:t>Phase I of Project Design and Construction</a:t>
            </a:r>
          </a:p>
          <a:p>
            <a:pPr marL="640080" lvl="1">
              <a:spcBef>
                <a:spcPts val="0"/>
              </a:spcBef>
            </a:pPr>
            <a:r>
              <a:rPr lang="en-US" sz="1400" b="1" dirty="0">
                <a:solidFill>
                  <a:srgbClr val="FFC000"/>
                </a:solidFill>
              </a:rPr>
              <a:t>Phase I, II, and III of Demolition</a:t>
            </a:r>
          </a:p>
          <a:p>
            <a:pPr marL="640080" lvl="1">
              <a:spcBef>
                <a:spcPts val="0"/>
              </a:spcBef>
            </a:pPr>
            <a:r>
              <a:rPr lang="en-US" sz="1400" b="1" dirty="0">
                <a:solidFill>
                  <a:srgbClr val="FFC000"/>
                </a:solidFill>
              </a:rPr>
              <a:t>Phase I, II, and III of Section 106 Compliance</a:t>
            </a:r>
          </a:p>
        </p:txBody>
      </p:sp>
      <p:sp>
        <p:nvSpPr>
          <p:cNvPr id="3" name="Text Placeholder 2">
            <a:extLst>
              <a:ext uri="{FF2B5EF4-FFF2-40B4-BE49-F238E27FC236}">
                <a16:creationId xmlns:a16="http://schemas.microsoft.com/office/drawing/2014/main" xmlns="" id="{8230DEDE-8178-44FB-87FA-AB5F2724E0B9}"/>
              </a:ext>
            </a:extLst>
          </p:cNvPr>
          <p:cNvSpPr>
            <a:spLocks noGrp="1"/>
          </p:cNvSpPr>
          <p:nvPr>
            <p:ph type="body" sz="quarter" idx="13"/>
          </p:nvPr>
        </p:nvSpPr>
        <p:spPr>
          <a:xfrm>
            <a:off x="776865" y="64119"/>
            <a:ext cx="5791200" cy="609600"/>
          </a:xfrm>
        </p:spPr>
        <p:txBody>
          <a:bodyPr/>
          <a:lstStyle/>
          <a:p>
            <a:r>
              <a:rPr lang="en-US" dirty="0"/>
              <a:t>Project Time Line</a:t>
            </a:r>
          </a:p>
        </p:txBody>
      </p:sp>
      <p:sp>
        <p:nvSpPr>
          <p:cNvPr id="27" name="Right Arrow 26"/>
          <p:cNvSpPr/>
          <p:nvPr/>
        </p:nvSpPr>
        <p:spPr>
          <a:xfrm>
            <a:off x="1457090" y="2792458"/>
            <a:ext cx="7686910" cy="1103971"/>
          </a:xfrm>
          <a:prstGeom prst="rightArrow">
            <a:avLst/>
          </a:prstGeom>
          <a:gradFill flip="none" rotWithShape="1">
            <a:gsLst>
              <a:gs pos="0">
                <a:schemeClr val="tx2">
                  <a:lumMod val="50000"/>
                </a:schemeClr>
              </a:gs>
              <a:gs pos="79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76865" y="1859469"/>
            <a:ext cx="3693842" cy="1103971"/>
          </a:xfrm>
          <a:prstGeom prst="rightArrow">
            <a:avLst/>
          </a:prstGeom>
          <a:gradFill flip="none" rotWithShape="1">
            <a:gsLst>
              <a:gs pos="0">
                <a:schemeClr val="tx2">
                  <a:lumMod val="50000"/>
                </a:schemeClr>
              </a:gs>
              <a:gs pos="79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
            <a:extLst>
              <a:ext uri="{FF2B5EF4-FFF2-40B4-BE49-F238E27FC236}">
                <a16:creationId xmlns:a16="http://schemas.microsoft.com/office/drawing/2014/main" xmlns="" id="{F7150867-5815-4FAB-AA51-BEFEF83BFE78}"/>
              </a:ext>
            </a:extLst>
          </p:cNvPr>
          <p:cNvSpPr txBox="1">
            <a:spLocks/>
          </p:cNvSpPr>
          <p:nvPr/>
        </p:nvSpPr>
        <p:spPr>
          <a:xfrm>
            <a:off x="1457091" y="3146509"/>
            <a:ext cx="3974302" cy="395868"/>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en-US" sz="1800" dirty="0"/>
              <a:t>Construction Phase 1 - 7</a:t>
            </a:r>
          </a:p>
        </p:txBody>
      </p:sp>
      <p:sp>
        <p:nvSpPr>
          <p:cNvPr id="30" name="Text Placeholder 1">
            <a:extLst>
              <a:ext uri="{FF2B5EF4-FFF2-40B4-BE49-F238E27FC236}">
                <a16:creationId xmlns:a16="http://schemas.microsoft.com/office/drawing/2014/main" xmlns="" id="{F7150867-5815-4FAB-AA51-BEFEF83BFE78}"/>
              </a:ext>
            </a:extLst>
          </p:cNvPr>
          <p:cNvSpPr txBox="1">
            <a:spLocks/>
          </p:cNvSpPr>
          <p:nvPr/>
        </p:nvSpPr>
        <p:spPr>
          <a:xfrm>
            <a:off x="776864" y="2213520"/>
            <a:ext cx="3481083" cy="395868"/>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en-US" sz="1800" dirty="0"/>
              <a:t>Demolition Phase 1 - 3</a:t>
            </a:r>
          </a:p>
        </p:txBody>
      </p:sp>
      <p:sp>
        <p:nvSpPr>
          <p:cNvPr id="31" name="Right Arrow 30"/>
          <p:cNvSpPr/>
          <p:nvPr/>
        </p:nvSpPr>
        <p:spPr>
          <a:xfrm>
            <a:off x="394009" y="923697"/>
            <a:ext cx="8642197" cy="1103971"/>
          </a:xfrm>
          <a:prstGeom prst="rightArrow">
            <a:avLst/>
          </a:prstGeom>
          <a:gradFill flip="none" rotWithShape="1">
            <a:gsLst>
              <a:gs pos="0">
                <a:schemeClr val="tx2">
                  <a:lumMod val="50000"/>
                </a:schemeClr>
              </a:gs>
              <a:gs pos="79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
            <a:extLst>
              <a:ext uri="{FF2B5EF4-FFF2-40B4-BE49-F238E27FC236}">
                <a16:creationId xmlns:a16="http://schemas.microsoft.com/office/drawing/2014/main" xmlns="" id="{F7150867-5815-4FAB-AA51-BEFEF83BFE78}"/>
              </a:ext>
            </a:extLst>
          </p:cNvPr>
          <p:cNvSpPr txBox="1">
            <a:spLocks/>
          </p:cNvSpPr>
          <p:nvPr/>
        </p:nvSpPr>
        <p:spPr>
          <a:xfrm>
            <a:off x="446048" y="1277748"/>
            <a:ext cx="4024657" cy="395868"/>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en-US" sz="1800" dirty="0"/>
              <a:t>Section 106 Compliance Phase 1 - 3</a:t>
            </a:r>
          </a:p>
        </p:txBody>
      </p:sp>
      <p:sp>
        <p:nvSpPr>
          <p:cNvPr id="34" name="Right Arrow 33"/>
          <p:cNvSpPr/>
          <p:nvPr/>
        </p:nvSpPr>
        <p:spPr>
          <a:xfrm>
            <a:off x="107793" y="3713363"/>
            <a:ext cx="3810002" cy="1103971"/>
          </a:xfrm>
          <a:prstGeom prst="rightArrow">
            <a:avLst/>
          </a:prstGeom>
          <a:gradFill flip="none" rotWithShape="1">
            <a:gsLst>
              <a:gs pos="0">
                <a:schemeClr val="tx2">
                  <a:lumMod val="50000"/>
                </a:schemeClr>
              </a:gs>
              <a:gs pos="79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
            <a:extLst>
              <a:ext uri="{FF2B5EF4-FFF2-40B4-BE49-F238E27FC236}">
                <a16:creationId xmlns:a16="http://schemas.microsoft.com/office/drawing/2014/main" xmlns="" id="{F7150867-5815-4FAB-AA51-BEFEF83BFE78}"/>
              </a:ext>
            </a:extLst>
          </p:cNvPr>
          <p:cNvSpPr txBox="1">
            <a:spLocks/>
          </p:cNvSpPr>
          <p:nvPr/>
        </p:nvSpPr>
        <p:spPr>
          <a:xfrm>
            <a:off x="107793" y="4067414"/>
            <a:ext cx="2769221" cy="395868"/>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en-US" sz="1800" dirty="0"/>
              <a:t>Relocation Phase 1 - 3</a:t>
            </a:r>
          </a:p>
        </p:txBody>
      </p:sp>
      <p:sp>
        <p:nvSpPr>
          <p:cNvPr id="36" name="Text Placeholder 1">
            <a:extLst>
              <a:ext uri="{FF2B5EF4-FFF2-40B4-BE49-F238E27FC236}">
                <a16:creationId xmlns:a16="http://schemas.microsoft.com/office/drawing/2014/main" xmlns="" id="{F7150867-5815-4FAB-AA51-BEFEF83BFE78}"/>
              </a:ext>
            </a:extLst>
          </p:cNvPr>
          <p:cNvSpPr txBox="1">
            <a:spLocks/>
          </p:cNvSpPr>
          <p:nvPr/>
        </p:nvSpPr>
        <p:spPr>
          <a:xfrm>
            <a:off x="107793" y="673719"/>
            <a:ext cx="4024657" cy="395868"/>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en-US" sz="1800" b="1" dirty="0">
                <a:solidFill>
                  <a:srgbClr val="FFC000"/>
                </a:solidFill>
              </a:rPr>
              <a:t>Stage I</a:t>
            </a:r>
          </a:p>
        </p:txBody>
      </p:sp>
      <p:sp>
        <p:nvSpPr>
          <p:cNvPr id="37" name="Rectangle 36"/>
          <p:cNvSpPr/>
          <p:nvPr/>
        </p:nvSpPr>
        <p:spPr>
          <a:xfrm>
            <a:off x="107793" y="1048215"/>
            <a:ext cx="4441905" cy="395496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618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E6EFA10-F579-42AE-A8B7-7BB900BDCE1E}"/>
              </a:ext>
            </a:extLst>
          </p:cNvPr>
          <p:cNvSpPr>
            <a:spLocks noGrp="1"/>
          </p:cNvSpPr>
          <p:nvPr>
            <p:ph type="body" sz="quarter" idx="11"/>
          </p:nvPr>
        </p:nvSpPr>
        <p:spPr/>
        <p:txBody>
          <a:bodyPr/>
          <a:lstStyle/>
          <a:p>
            <a:r>
              <a:rPr lang="en-US" dirty="0"/>
              <a:t>No Adverse Effect-No changes to Baxter Park or other resources adjacent to </a:t>
            </a:r>
            <a:r>
              <a:rPr lang="en-US"/>
              <a:t>the facility</a:t>
            </a:r>
          </a:p>
        </p:txBody>
      </p:sp>
      <p:sp>
        <p:nvSpPr>
          <p:cNvPr id="3" name="Text Placeholder 2">
            <a:extLst>
              <a:ext uri="{FF2B5EF4-FFF2-40B4-BE49-F238E27FC236}">
                <a16:creationId xmlns:a16="http://schemas.microsoft.com/office/drawing/2014/main" xmlns="" id="{1835498A-4DA1-4BB7-AD52-668249A4AC2E}"/>
              </a:ext>
            </a:extLst>
          </p:cNvPr>
          <p:cNvSpPr>
            <a:spLocks noGrp="1"/>
          </p:cNvSpPr>
          <p:nvPr>
            <p:ph type="body" sz="quarter" idx="13"/>
          </p:nvPr>
        </p:nvSpPr>
        <p:spPr/>
        <p:txBody>
          <a:bodyPr/>
          <a:lstStyle/>
          <a:p>
            <a:r>
              <a:rPr lang="en-US" dirty="0"/>
              <a:t>Phase 2 Effects</a:t>
            </a:r>
          </a:p>
          <a:p>
            <a:endParaRPr lang="en-US" dirty="0"/>
          </a:p>
        </p:txBody>
      </p:sp>
    </p:spTree>
    <p:extLst>
      <p:ext uri="{BB962C8B-B14F-4D97-AF65-F5344CB8AC3E}">
        <p14:creationId xmlns:p14="http://schemas.microsoft.com/office/powerpoint/2010/main" val="361805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22483" y="1235301"/>
            <a:ext cx="6495393" cy="2832202"/>
          </a:xfrm>
        </p:spPr>
        <p:txBody>
          <a:bodyPr>
            <a:noAutofit/>
          </a:bodyPr>
          <a:lstStyle/>
          <a:p>
            <a:pPr marL="228600" indent="-182563">
              <a:spcAft>
                <a:spcPts val="600"/>
              </a:spcAft>
            </a:pPr>
            <a:r>
              <a:rPr lang="en-US" sz="1400" b="1" dirty="0"/>
              <a:t>RELOCATION BENEFITS - CATHY HEAD, (502) 569-3479</a:t>
            </a:r>
          </a:p>
          <a:p>
            <a:pPr marL="228600" indent="-182563">
              <a:spcAft>
                <a:spcPts val="600"/>
              </a:spcAft>
            </a:pPr>
            <a:endParaRPr lang="en-US" sz="1400" b="1" dirty="0"/>
          </a:p>
          <a:p>
            <a:pPr marL="228600" indent="-182563">
              <a:spcAft>
                <a:spcPts val="600"/>
              </a:spcAft>
            </a:pPr>
            <a:r>
              <a:rPr lang="en-US" sz="1400" b="1" dirty="0"/>
              <a:t>CHOICE NEIGHBORHOODS - 	KATHLEEN ONEIL, (502) 569-3461</a:t>
            </a:r>
          </a:p>
          <a:p>
            <a:pPr marL="228600" indent="-182563">
              <a:spcAft>
                <a:spcPts val="600"/>
              </a:spcAft>
            </a:pPr>
            <a:endParaRPr lang="en-US" sz="1400" b="1" dirty="0"/>
          </a:p>
          <a:p>
            <a:pPr marL="228600" indent="-182563">
              <a:spcAft>
                <a:spcPts val="600"/>
              </a:spcAft>
            </a:pPr>
            <a:r>
              <a:rPr lang="en-US" sz="1400" b="1" dirty="0"/>
              <a:t>EVENT CALENDAR – CHLOE QUIROGO, (502) 569-3454</a:t>
            </a:r>
          </a:p>
          <a:p>
            <a:pPr marL="46037" indent="0">
              <a:spcAft>
                <a:spcPts val="600"/>
              </a:spcAft>
              <a:buNone/>
            </a:pPr>
            <a:endParaRPr lang="en-US" sz="1400" b="1" dirty="0"/>
          </a:p>
          <a:p>
            <a:pPr marL="228600" indent="-182563">
              <a:spcAft>
                <a:spcPts val="600"/>
              </a:spcAft>
            </a:pPr>
            <a:r>
              <a:rPr lang="en-US" sz="1400" b="1" dirty="0"/>
              <a:t>RUSSELL NEIGHBORHOOD – JEANA DUNLAP, (502) 574-4140</a:t>
            </a:r>
          </a:p>
          <a:p>
            <a:pPr marL="228600" indent="-182563">
              <a:spcAft>
                <a:spcPts val="600"/>
              </a:spcAft>
            </a:pPr>
            <a:endParaRPr lang="en-US" sz="1400" b="1" dirty="0"/>
          </a:p>
          <a:p>
            <a:pPr marL="228600" indent="-182563">
              <a:spcAft>
                <a:spcPts val="600"/>
              </a:spcAft>
            </a:pPr>
            <a:r>
              <a:rPr lang="en-US" sz="1400" b="1" dirty="0"/>
              <a:t>HISTORIC PRESERVATION – CYNTHIA ELMORE, (502) 574-2868 </a:t>
            </a:r>
          </a:p>
          <a:p>
            <a:pPr marL="228600" indent="-182563">
              <a:spcAft>
                <a:spcPts val="600"/>
              </a:spcAft>
            </a:pPr>
            <a:endParaRPr lang="en-US" sz="1400" b="1" dirty="0"/>
          </a:p>
          <a:p>
            <a:pPr marL="46037" indent="0">
              <a:spcAft>
                <a:spcPts val="600"/>
              </a:spcAft>
              <a:buNone/>
            </a:pPr>
            <a:endParaRPr lang="en-US" sz="1400" dirty="0"/>
          </a:p>
        </p:txBody>
      </p:sp>
      <p:sp>
        <p:nvSpPr>
          <p:cNvPr id="4" name="Text Placeholder 3"/>
          <p:cNvSpPr>
            <a:spLocks noGrp="1"/>
          </p:cNvSpPr>
          <p:nvPr>
            <p:ph type="body" sz="quarter" idx="13"/>
          </p:nvPr>
        </p:nvSpPr>
        <p:spPr/>
        <p:txBody>
          <a:bodyPr/>
          <a:lstStyle/>
          <a:p>
            <a:r>
              <a:rPr lang="en-US" dirty="0"/>
              <a:t>Project CONTACTS</a:t>
            </a:r>
          </a:p>
        </p:txBody>
      </p:sp>
      <p:pic>
        <p:nvPicPr>
          <p:cNvPr id="11" name="Picture 10" descr="A close up of a sign&#10;&#10;Description generated with very high confidence">
            <a:extLst>
              <a:ext uri="{FF2B5EF4-FFF2-40B4-BE49-F238E27FC236}">
                <a16:creationId xmlns:a16="http://schemas.microsoft.com/office/drawing/2014/main" xmlns="" id="{B29691C3-F872-49D8-B147-85028A075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413" y="113377"/>
            <a:ext cx="2160112" cy="1013713"/>
          </a:xfrm>
          <a:prstGeom prst="rect">
            <a:avLst/>
          </a:prstGeom>
        </p:spPr>
      </p:pic>
      <p:pic>
        <p:nvPicPr>
          <p:cNvPr id="5" name="Picture 4" descr="A picture containing clipart&#10;&#10;Description generated with high confidence">
            <a:extLst>
              <a:ext uri="{FF2B5EF4-FFF2-40B4-BE49-F238E27FC236}">
                <a16:creationId xmlns:a16="http://schemas.microsoft.com/office/drawing/2014/main" xmlns="" id="{F6A76FE7-9E47-4004-B118-1A23F151A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06" y="4214812"/>
            <a:ext cx="3800475" cy="828675"/>
          </a:xfrm>
          <a:prstGeom prst="rect">
            <a:avLst/>
          </a:prstGeom>
        </p:spPr>
      </p:pic>
      <p:sp>
        <p:nvSpPr>
          <p:cNvPr id="8" name="TextBox 7"/>
          <p:cNvSpPr txBox="1"/>
          <p:nvPr/>
        </p:nvSpPr>
        <p:spPr>
          <a:xfrm>
            <a:off x="5218386" y="4214812"/>
            <a:ext cx="3610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Write us at www.visionrussell.com</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029" y="1303506"/>
            <a:ext cx="2347962" cy="249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7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594" y="1087064"/>
            <a:ext cx="3817008" cy="329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3"/>
          </p:nvPr>
        </p:nvSpPr>
        <p:spPr>
          <a:xfrm>
            <a:off x="496783" y="325064"/>
            <a:ext cx="4572000" cy="762000"/>
          </a:xfrm>
        </p:spPr>
        <p:txBody>
          <a:bodyPr/>
          <a:lstStyle/>
          <a:p>
            <a:r>
              <a:rPr lang="en-US" dirty="0"/>
              <a:t>Project Overview</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63" y="434503"/>
            <a:ext cx="1475164" cy="428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7225" y="1246912"/>
            <a:ext cx="3035029" cy="2610843"/>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3054"/>
                </a:solidFill>
                <a:effectLst/>
                <a:uLnTx/>
                <a:uFillTx/>
                <a:latin typeface="Calibri"/>
                <a:ea typeface="+mn-ea"/>
                <a:cs typeface="+mn-cs"/>
              </a:rPr>
              <a:t>People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3054"/>
                </a:solidFill>
                <a:effectLst/>
                <a:uLnTx/>
                <a:uFillTx/>
                <a:latin typeface="Calibri"/>
                <a:ea typeface="+mn-ea"/>
                <a:cs typeface="+mn-cs"/>
              </a:rPr>
              <a:t>Housing</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3054"/>
                </a:solidFill>
                <a:effectLst/>
                <a:uLnTx/>
                <a:uFillTx/>
                <a:latin typeface="Calibri"/>
                <a:ea typeface="+mn-ea"/>
                <a:cs typeface="+mn-cs"/>
              </a:rPr>
              <a:t>Education</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3054"/>
                </a:solidFill>
                <a:effectLst/>
                <a:uLnTx/>
                <a:uFillTx/>
                <a:latin typeface="Calibri"/>
                <a:ea typeface="+mn-ea"/>
                <a:cs typeface="+mn-cs"/>
              </a:rPr>
              <a:t>Neighborhood</a:t>
            </a:r>
          </a:p>
        </p:txBody>
      </p:sp>
    </p:spTree>
    <p:extLst>
      <p:ext uri="{BB962C8B-B14F-4D97-AF65-F5344CB8AC3E}">
        <p14:creationId xmlns:p14="http://schemas.microsoft.com/office/powerpoint/2010/main" val="299331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31333" y="2767476"/>
            <a:ext cx="4540433" cy="2225707"/>
          </a:xfrm>
          <a:prstGeom prst="rect">
            <a:avLst/>
          </a:prstGeom>
        </p:spPr>
      </p:pic>
      <p:sp>
        <p:nvSpPr>
          <p:cNvPr id="2" name="Text Placeholder 1"/>
          <p:cNvSpPr>
            <a:spLocks noGrp="1"/>
          </p:cNvSpPr>
          <p:nvPr>
            <p:ph type="body" sz="quarter" idx="11"/>
          </p:nvPr>
        </p:nvSpPr>
        <p:spPr>
          <a:xfrm>
            <a:off x="507376" y="1016000"/>
            <a:ext cx="8264390" cy="3733799"/>
          </a:xfrm>
        </p:spPr>
        <p:txBody>
          <a:bodyPr>
            <a:noAutofit/>
          </a:bodyPr>
          <a:lstStyle/>
          <a:p>
            <a:pPr indent="0">
              <a:buNone/>
            </a:pPr>
            <a:r>
              <a:rPr lang="en-US" sz="1600" dirty="0"/>
              <a:t>Project has been determined to be an Undertaking by the </a:t>
            </a:r>
            <a:r>
              <a:rPr lang="en-US" sz="1600" b="1" dirty="0"/>
              <a:t>Louisville Metro Government</a:t>
            </a:r>
            <a:r>
              <a:rPr lang="en-US" sz="1600" dirty="0"/>
              <a:t>, acting as the </a:t>
            </a:r>
            <a:r>
              <a:rPr lang="en-US" sz="1600" b="1" dirty="0"/>
              <a:t>Responsible Entity</a:t>
            </a:r>
          </a:p>
          <a:p>
            <a:pPr indent="0">
              <a:buNone/>
            </a:pPr>
            <a:endParaRPr lang="en-US" sz="1600" dirty="0"/>
          </a:p>
          <a:p>
            <a:r>
              <a:rPr lang="en-US" sz="1600" b="1" dirty="0"/>
              <a:t>Step 1</a:t>
            </a:r>
            <a:r>
              <a:rPr lang="en-US" sz="1600" dirty="0"/>
              <a:t>: Initiate the Project-Process initiated in December. Ongoing. </a:t>
            </a:r>
          </a:p>
          <a:p>
            <a:endParaRPr lang="en-US" sz="1600" dirty="0"/>
          </a:p>
          <a:p>
            <a:r>
              <a:rPr lang="en-US" sz="1600" b="1" dirty="0"/>
              <a:t>Step 2</a:t>
            </a:r>
            <a:r>
              <a:rPr lang="en-US" sz="1600" dirty="0"/>
              <a:t>: Identify and Evaluate historic properties-Archaeological and Architectural            Surveys have been completed. </a:t>
            </a:r>
          </a:p>
          <a:p>
            <a:endParaRPr lang="en-US" sz="1600" dirty="0"/>
          </a:p>
          <a:p>
            <a:r>
              <a:rPr lang="en-US" sz="1600" b="1" dirty="0"/>
              <a:t>Step 3</a:t>
            </a:r>
            <a:r>
              <a:rPr lang="en-US" sz="1600" dirty="0"/>
              <a:t>: Assess effects of the </a:t>
            </a:r>
          </a:p>
          <a:p>
            <a:pPr indent="0">
              <a:buNone/>
            </a:pPr>
            <a:r>
              <a:rPr lang="en-US" sz="1600" dirty="0"/>
              <a:t>Undertaking on historic properties-</a:t>
            </a:r>
          </a:p>
          <a:p>
            <a:pPr indent="0">
              <a:buNone/>
            </a:pPr>
            <a:r>
              <a:rPr lang="en-US" sz="1600" dirty="0"/>
              <a:t>Project will have an Adverse Effect</a:t>
            </a:r>
          </a:p>
          <a:p>
            <a:endParaRPr lang="en-US" sz="1600" dirty="0"/>
          </a:p>
          <a:p>
            <a:r>
              <a:rPr lang="en-US" sz="1600" b="1" dirty="0"/>
              <a:t>Step 4</a:t>
            </a:r>
            <a:r>
              <a:rPr lang="en-US" sz="1600" dirty="0"/>
              <a:t>: Resolve any adverse effects-</a:t>
            </a:r>
          </a:p>
          <a:p>
            <a:pPr indent="0">
              <a:buNone/>
            </a:pPr>
            <a:r>
              <a:rPr lang="en-US" sz="1600" dirty="0"/>
              <a:t>Developing a PA to resolve effects</a:t>
            </a:r>
          </a:p>
        </p:txBody>
      </p:sp>
      <p:sp>
        <p:nvSpPr>
          <p:cNvPr id="4" name="Text Placeholder 3"/>
          <p:cNvSpPr>
            <a:spLocks noGrp="1"/>
          </p:cNvSpPr>
          <p:nvPr>
            <p:ph type="body" sz="quarter" idx="13"/>
          </p:nvPr>
        </p:nvSpPr>
        <p:spPr>
          <a:xfrm>
            <a:off x="380999" y="514350"/>
            <a:ext cx="8479779" cy="407484"/>
          </a:xfrm>
        </p:spPr>
        <p:txBody>
          <a:bodyPr/>
          <a:lstStyle/>
          <a:p>
            <a:r>
              <a:rPr lang="en-US" sz="2200" dirty="0"/>
              <a:t>Status of Section 106 for Beecher Terrace Project </a:t>
            </a:r>
          </a:p>
        </p:txBody>
      </p:sp>
    </p:spTree>
    <p:extLst>
      <p:ext uri="{BB962C8B-B14F-4D97-AF65-F5344CB8AC3E}">
        <p14:creationId xmlns:p14="http://schemas.microsoft.com/office/powerpoint/2010/main" val="89560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9F83C98-4672-45A7-A2E9-632559C919A5}"/>
              </a:ext>
            </a:extLst>
          </p:cNvPr>
          <p:cNvSpPr>
            <a:spLocks noGrp="1"/>
          </p:cNvSpPr>
          <p:nvPr>
            <p:ph type="body" sz="quarter" idx="13"/>
          </p:nvPr>
        </p:nvSpPr>
        <p:spPr>
          <a:xfrm>
            <a:off x="381000" y="321062"/>
            <a:ext cx="1993900" cy="1517650"/>
          </a:xfrm>
        </p:spPr>
        <p:txBody>
          <a:bodyPr/>
          <a:lstStyle/>
          <a:p>
            <a:r>
              <a:rPr lang="en-US" sz="2800" dirty="0"/>
              <a:t>Area of Potential Effect </a:t>
            </a:r>
          </a:p>
        </p:txBody>
      </p:sp>
      <p:pic>
        <p:nvPicPr>
          <p:cNvPr id="5" name="Picture 4">
            <a:extLst>
              <a:ext uri="{FF2B5EF4-FFF2-40B4-BE49-F238E27FC236}">
                <a16:creationId xmlns:a16="http://schemas.microsoft.com/office/drawing/2014/main" xmlns="" id="{1250A19B-4261-4387-8CF8-28B5AADA1D7A}"/>
              </a:ext>
            </a:extLst>
          </p:cNvPr>
          <p:cNvPicPr>
            <a:picLocks noChangeAspect="1"/>
          </p:cNvPicPr>
          <p:nvPr/>
        </p:nvPicPr>
        <p:blipFill>
          <a:blip r:embed="rId3"/>
          <a:stretch>
            <a:fillRect/>
          </a:stretch>
        </p:blipFill>
        <p:spPr>
          <a:xfrm>
            <a:off x="2374900" y="114300"/>
            <a:ext cx="6578166" cy="4831871"/>
          </a:xfrm>
          <a:prstGeom prst="rect">
            <a:avLst/>
          </a:prstGeom>
        </p:spPr>
      </p:pic>
    </p:spTree>
    <p:extLst>
      <p:ext uri="{BB962C8B-B14F-4D97-AF65-F5344CB8AC3E}">
        <p14:creationId xmlns:p14="http://schemas.microsoft.com/office/powerpoint/2010/main" val="401907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A768F59-0869-4B39-8FEC-A2E9E838094F}"/>
              </a:ext>
            </a:extLst>
          </p:cNvPr>
          <p:cNvSpPr>
            <a:spLocks noGrp="1"/>
          </p:cNvSpPr>
          <p:nvPr>
            <p:ph type="body" sz="quarter" idx="13"/>
          </p:nvPr>
        </p:nvSpPr>
        <p:spPr>
          <a:xfrm>
            <a:off x="403303" y="343365"/>
            <a:ext cx="8415042" cy="609600"/>
          </a:xfrm>
        </p:spPr>
        <p:txBody>
          <a:bodyPr/>
          <a:lstStyle/>
          <a:p>
            <a:r>
              <a:rPr lang="en-US" dirty="0"/>
              <a:t>Beecher Terrace Historic District</a:t>
            </a:r>
          </a:p>
        </p:txBody>
      </p:sp>
      <p:pic>
        <p:nvPicPr>
          <p:cNvPr id="8" name="Picture 7" descr="A tree in front of a house&#10;&#10;Description generated with very high confidence">
            <a:extLst>
              <a:ext uri="{FF2B5EF4-FFF2-40B4-BE49-F238E27FC236}">
                <a16:creationId xmlns:a16="http://schemas.microsoft.com/office/drawing/2014/main" xmlns="" id="{1728FA3B-271F-4C64-BBE5-86CA7BF03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94"/>
          <a:stretch/>
        </p:blipFill>
        <p:spPr>
          <a:xfrm>
            <a:off x="66906" y="1123950"/>
            <a:ext cx="4296938" cy="2816148"/>
          </a:xfrm>
          <a:prstGeom prst="rect">
            <a:avLst/>
          </a:prstGeom>
        </p:spPr>
      </p:pic>
      <p:pic>
        <p:nvPicPr>
          <p:cNvPr id="10" name="Picture 9" descr="A picture containing sky, outdoor, road, tree&#10;&#10;Description generated with very high confidence">
            <a:extLst>
              <a:ext uri="{FF2B5EF4-FFF2-40B4-BE49-F238E27FC236}">
                <a16:creationId xmlns:a16="http://schemas.microsoft.com/office/drawing/2014/main" xmlns="" id="{61815FA7-2EC8-4EE3-B311-D1411258D6C2}"/>
              </a:ext>
            </a:extLst>
          </p:cNvPr>
          <p:cNvPicPr>
            <a:picLocks noChangeAspect="1"/>
          </p:cNvPicPr>
          <p:nvPr/>
        </p:nvPicPr>
        <p:blipFill rotWithShape="1">
          <a:blip r:embed="rId4">
            <a:extLst>
              <a:ext uri="{28A0092B-C50C-407E-A947-70E740481C1C}">
                <a14:useLocalDpi xmlns:a14="http://schemas.microsoft.com/office/drawing/2010/main" val="0"/>
              </a:ext>
            </a:extLst>
          </a:blip>
          <a:srcRect b="9646"/>
          <a:stretch/>
        </p:blipFill>
        <p:spPr>
          <a:xfrm>
            <a:off x="4413465" y="1123950"/>
            <a:ext cx="4675181" cy="2816148"/>
          </a:xfrm>
          <a:prstGeom prst="rect">
            <a:avLst/>
          </a:prstGeom>
        </p:spPr>
      </p:pic>
      <p:sp>
        <p:nvSpPr>
          <p:cNvPr id="5" name="Text Placeholder 3"/>
          <p:cNvSpPr>
            <a:spLocks noGrp="1"/>
          </p:cNvSpPr>
          <p:nvPr>
            <p:ph type="body" sz="quarter" idx="11"/>
          </p:nvPr>
        </p:nvSpPr>
        <p:spPr>
          <a:xfrm>
            <a:off x="66906" y="3940098"/>
            <a:ext cx="2667000" cy="455806"/>
          </a:xfrm>
        </p:spPr>
        <p:txBody>
          <a:bodyPr>
            <a:normAutofit/>
          </a:bodyPr>
          <a:lstStyle/>
          <a:p>
            <a:pPr indent="0">
              <a:buNone/>
            </a:pPr>
            <a:r>
              <a:rPr lang="en-US" sz="1200" dirty="0"/>
              <a:t>Public Residential Units</a:t>
            </a:r>
            <a:endParaRPr lang="en-US" sz="1200" dirty="0">
              <a:solidFill>
                <a:srgbClr val="003054"/>
              </a:solidFill>
              <a:cs typeface="Arial" panose="020B0604020202020204" pitchFamily="34" charset="0"/>
            </a:endParaRPr>
          </a:p>
          <a:p>
            <a:endParaRPr lang="en-US" sz="1200" dirty="0"/>
          </a:p>
        </p:txBody>
      </p:sp>
      <p:sp>
        <p:nvSpPr>
          <p:cNvPr id="6" name="Text Placeholder 3"/>
          <p:cNvSpPr>
            <a:spLocks noGrp="1"/>
          </p:cNvSpPr>
          <p:nvPr>
            <p:ph type="body" sz="quarter" idx="11"/>
          </p:nvPr>
        </p:nvSpPr>
        <p:spPr>
          <a:xfrm>
            <a:off x="4413465" y="3940098"/>
            <a:ext cx="2667000" cy="455806"/>
          </a:xfrm>
        </p:spPr>
        <p:txBody>
          <a:bodyPr>
            <a:normAutofit/>
          </a:bodyPr>
          <a:lstStyle/>
          <a:p>
            <a:pPr indent="0">
              <a:buNone/>
            </a:pPr>
            <a:r>
              <a:rPr lang="en-US" sz="1200" dirty="0"/>
              <a:t>Baxter Community Center</a:t>
            </a:r>
            <a:endParaRPr lang="en-US" sz="1200" dirty="0">
              <a:solidFill>
                <a:srgbClr val="003054"/>
              </a:solidFill>
              <a:cs typeface="Arial" panose="020B0604020202020204" pitchFamily="34" charset="0"/>
            </a:endParaRPr>
          </a:p>
          <a:p>
            <a:endParaRPr lang="en-US" sz="1200" dirty="0"/>
          </a:p>
        </p:txBody>
      </p:sp>
    </p:spTree>
    <p:extLst>
      <p:ext uri="{BB962C8B-B14F-4D97-AF65-F5344CB8AC3E}">
        <p14:creationId xmlns:p14="http://schemas.microsoft.com/office/powerpoint/2010/main" val="417921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0999" y="1428750"/>
            <a:ext cx="4648201" cy="3048000"/>
          </a:xfrm>
        </p:spPr>
        <p:txBody>
          <a:bodyPr>
            <a:normAutofit/>
          </a:bodyPr>
          <a:lstStyle/>
          <a:p>
            <a:pPr marL="285750" indent="-285750"/>
            <a:endParaRPr lang="en-US" sz="2000" dirty="0"/>
          </a:p>
          <a:p>
            <a:pPr indent="0">
              <a:buNone/>
            </a:pPr>
            <a:endParaRPr lang="en-US" dirty="0"/>
          </a:p>
          <a:p>
            <a:endParaRPr lang="en-US" dirty="0"/>
          </a:p>
          <a:p>
            <a:pPr indent="0">
              <a:buNone/>
            </a:pPr>
            <a:endParaRPr lang="en-US" dirty="0"/>
          </a:p>
        </p:txBody>
      </p:sp>
      <p:sp>
        <p:nvSpPr>
          <p:cNvPr id="3" name="Text Placeholder 2"/>
          <p:cNvSpPr>
            <a:spLocks noGrp="1"/>
          </p:cNvSpPr>
          <p:nvPr>
            <p:ph type="body" sz="quarter" idx="13"/>
          </p:nvPr>
        </p:nvSpPr>
        <p:spPr>
          <a:xfrm>
            <a:off x="366132" y="321063"/>
            <a:ext cx="4572000" cy="762000"/>
          </a:xfrm>
        </p:spPr>
        <p:txBody>
          <a:bodyPr/>
          <a:lstStyle/>
          <a:p>
            <a:r>
              <a:rPr lang="en-US" dirty="0"/>
              <a:t>Phase I of Project</a:t>
            </a:r>
          </a:p>
        </p:txBody>
      </p:sp>
      <p:sp>
        <p:nvSpPr>
          <p:cNvPr id="5" name="TextBox 4"/>
          <p:cNvSpPr txBox="1"/>
          <p:nvPr/>
        </p:nvSpPr>
        <p:spPr>
          <a:xfrm>
            <a:off x="7144548" y="931768"/>
            <a:ext cx="190990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kumimoji="0" lang="en-US" altLang="en-US" sz="1600" b="1" i="0" u="none" strike="noStrike" kern="1200" cap="none" spc="0" normalizeH="0" baseline="0" noProof="0" dirty="0">
                <a:ln>
                  <a:noFill/>
                </a:ln>
                <a:solidFill>
                  <a:srgbClr val="0070C0"/>
                </a:solidFill>
                <a:effectLst/>
                <a:uLnTx/>
                <a:uFillTx/>
                <a:latin typeface="Calibri" pitchFamily="34" charset="0"/>
                <a:ea typeface="Nimbus Sans D Light"/>
                <a:cs typeface="Nimbus Sans D Light"/>
              </a:rPr>
              <a:t>Life</a:t>
            </a:r>
            <a:r>
              <a:rPr lang="en-US" altLang="en-US" sz="1600" b="1" dirty="0">
                <a:solidFill>
                  <a:srgbClr val="0070C0"/>
                </a:solidFill>
                <a:latin typeface="Calibri" pitchFamily="34" charset="0"/>
                <a:ea typeface="Nimbus Sans D Light"/>
                <a:cs typeface="Nimbus Sans D Light"/>
              </a:rPr>
              <a:t>long Wellness</a:t>
            </a: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lang="en-US" altLang="en-US" sz="1600" b="1" dirty="0">
                <a:solidFill>
                  <a:srgbClr val="0070C0"/>
                </a:solidFill>
                <a:latin typeface="Calibri" pitchFamily="34" charset="0"/>
                <a:ea typeface="Nimbus Sans D Light"/>
                <a:cs typeface="Nimbus Sans D Light"/>
              </a:rPr>
              <a:t>Building</a:t>
            </a:r>
          </a:p>
          <a:p>
            <a:pPr marR="0" lvl="0" algn="l" defTabSz="914400" rtl="0" eaLnBrk="1" fontAlgn="auto" latinLnBrk="0" hangingPunct="1">
              <a:lnSpc>
                <a:spcPct val="100000"/>
              </a:lnSpc>
              <a:spcBef>
                <a:spcPts val="238"/>
              </a:spcBef>
              <a:spcAft>
                <a:spcPts val="0"/>
              </a:spcAft>
              <a:buClr>
                <a:srgbClr val="231F20"/>
              </a:buClr>
              <a:buSzPct val="67000"/>
              <a:tabLst/>
              <a:defRPr/>
            </a:pPr>
            <a:r>
              <a:rPr kumimoji="0" lang="en-US" altLang="en-US" sz="1400" i="0" u="none" strike="noStrike" kern="1200" cap="none" spc="0" normalizeH="0" baseline="0" noProof="0" dirty="0">
                <a:ln>
                  <a:noFill/>
                </a:ln>
                <a:solidFill>
                  <a:srgbClr val="0070C0"/>
                </a:solidFill>
                <a:effectLst/>
                <a:uLnTx/>
                <a:uFillTx/>
                <a:latin typeface="Calibri" pitchFamily="34" charset="0"/>
                <a:ea typeface="Nimbus Sans D Light"/>
                <a:cs typeface="Nimbus Sans D Light"/>
              </a:rPr>
              <a:t>- 4 Stories</a:t>
            </a: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kumimoji="0" lang="en-US" altLang="en-US" sz="1400" i="0" u="none" strike="noStrike" kern="1200" cap="none" spc="0" normalizeH="0" baseline="0" noProof="0" dirty="0">
                <a:ln>
                  <a:noFill/>
                </a:ln>
                <a:solidFill>
                  <a:srgbClr val="0070C0"/>
                </a:solidFill>
                <a:effectLst/>
                <a:uLnTx/>
                <a:uFillTx/>
                <a:latin typeface="Calibri" pitchFamily="34" charset="0"/>
                <a:ea typeface="Nimbus Sans D Light"/>
                <a:cs typeface="Nimbus Sans D Light"/>
              </a:rPr>
              <a:t>- 117 Senior Units</a:t>
            </a: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lang="en-US" altLang="en-US" sz="1400" dirty="0">
                <a:solidFill>
                  <a:srgbClr val="0070C0"/>
                </a:solidFill>
                <a:latin typeface="Calibri" pitchFamily="34" charset="0"/>
                <a:ea typeface="Nimbus Sans D Light"/>
                <a:cs typeface="Nimbus Sans D Light"/>
              </a:rPr>
              <a:t>- </a:t>
            </a:r>
            <a:r>
              <a:rPr kumimoji="0" lang="en-US" altLang="en-US" sz="1400" i="0" u="none" strike="noStrike" kern="1200" cap="none" spc="0" normalizeH="0" baseline="0" noProof="0" dirty="0">
                <a:ln>
                  <a:noFill/>
                </a:ln>
                <a:solidFill>
                  <a:srgbClr val="0070C0"/>
                </a:solidFill>
                <a:effectLst/>
                <a:uLnTx/>
                <a:uFillTx/>
                <a:latin typeface="Calibri" pitchFamily="34" charset="0"/>
                <a:ea typeface="Nimbus Sans D Light"/>
                <a:cs typeface="Nimbus Sans D Light"/>
              </a:rPr>
              <a:t>Management Offices</a:t>
            </a: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kumimoji="0" lang="en-US" altLang="en-US" sz="1400" i="0" u="none" strike="noStrike" kern="1200" cap="none" spc="0" normalizeH="0" baseline="0" noProof="0" dirty="0">
                <a:ln>
                  <a:noFill/>
                </a:ln>
                <a:solidFill>
                  <a:srgbClr val="0070C0"/>
                </a:solidFill>
                <a:effectLst/>
                <a:uLnTx/>
                <a:uFillTx/>
                <a:latin typeface="Calibri" pitchFamily="34" charset="0"/>
                <a:ea typeface="Nimbus Sans D Light"/>
                <a:cs typeface="Nimbus Sans D Light"/>
              </a:rPr>
              <a:t>- On-Site Amenities</a:t>
            </a: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endParaRPr kumimoji="0" lang="en-US" altLang="en-US" sz="1400" b="1" i="0" u="none" strike="noStrike" kern="1200" cap="none" spc="0" normalizeH="0" baseline="0" noProof="0" dirty="0">
              <a:ln>
                <a:noFill/>
              </a:ln>
              <a:solidFill>
                <a:srgbClr val="0070C0"/>
              </a:solidFill>
              <a:effectLst/>
              <a:uLnTx/>
              <a:uFillTx/>
              <a:latin typeface="Calibri" pitchFamily="34" charset="0"/>
              <a:ea typeface="Nimbus Sans D Light"/>
              <a:cs typeface="Nimbus Sans D Light"/>
            </a:endParaRPr>
          </a:p>
        </p:txBody>
      </p:sp>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243" b="4750"/>
          <a:stretch/>
        </p:blipFill>
        <p:spPr bwMode="auto">
          <a:xfrm>
            <a:off x="7055005" y="2522405"/>
            <a:ext cx="2088995" cy="2621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726"/>
          <a:stretch/>
        </p:blipFill>
        <p:spPr bwMode="auto">
          <a:xfrm>
            <a:off x="235025" y="951572"/>
            <a:ext cx="6999067" cy="357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18770" y="2626812"/>
            <a:ext cx="1650380" cy="111999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 name="Rectangle 5"/>
          <p:cNvSpPr/>
          <p:nvPr/>
        </p:nvSpPr>
        <p:spPr>
          <a:xfrm>
            <a:off x="5456664" y="3118316"/>
            <a:ext cx="185854" cy="1784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p:cNvSpPr txBox="1">
            <a:spLocks/>
          </p:cNvSpPr>
          <p:nvPr/>
        </p:nvSpPr>
        <p:spPr>
          <a:xfrm>
            <a:off x="4446304" y="4497658"/>
            <a:ext cx="2667000" cy="455806"/>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lgn="r">
              <a:buFont typeface="Arial" panose="020B0604020202020204" pitchFamily="34" charset="0"/>
              <a:buNone/>
            </a:pPr>
            <a:r>
              <a:rPr lang="en-US" sz="1200" dirty="0"/>
              <a:t>Conceptual Site Plan</a:t>
            </a:r>
            <a:endParaRPr lang="en-US" sz="1200" dirty="0">
              <a:cs typeface="Arial" panose="020B0604020202020204" pitchFamily="34" charset="0"/>
            </a:endParaRPr>
          </a:p>
          <a:p>
            <a:endParaRPr lang="en-US" sz="1200" dirty="0"/>
          </a:p>
        </p:txBody>
      </p:sp>
      <p:sp>
        <p:nvSpPr>
          <p:cNvPr id="10" name="Text Placeholder 3"/>
          <p:cNvSpPr txBox="1">
            <a:spLocks/>
          </p:cNvSpPr>
          <p:nvPr/>
        </p:nvSpPr>
        <p:spPr>
          <a:xfrm>
            <a:off x="4123164" y="2376607"/>
            <a:ext cx="2667000" cy="455806"/>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kern="1200" baseline="0">
                <a:solidFill>
                  <a:srgbClr val="003054"/>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lgn="r">
              <a:buFont typeface="Arial" panose="020B0604020202020204" pitchFamily="34" charset="0"/>
              <a:buNone/>
            </a:pPr>
            <a:r>
              <a:rPr lang="en-US" sz="1200" dirty="0">
                <a:solidFill>
                  <a:srgbClr val="0070C0"/>
                </a:solidFill>
              </a:rPr>
              <a:t>Phase I</a:t>
            </a:r>
            <a:endParaRPr lang="en-US" sz="1200" dirty="0">
              <a:solidFill>
                <a:srgbClr val="0070C0"/>
              </a:solidFill>
              <a:cs typeface="Arial" panose="020B0604020202020204" pitchFamily="34" charset="0"/>
            </a:endParaRPr>
          </a:p>
        </p:txBody>
      </p:sp>
    </p:spTree>
    <p:extLst>
      <p:ext uri="{BB962C8B-B14F-4D97-AF65-F5344CB8AC3E}">
        <p14:creationId xmlns:p14="http://schemas.microsoft.com/office/powerpoint/2010/main" val="3953414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979466F-DB69-4D37-B32C-F067C8CECD2A}"/>
              </a:ext>
            </a:extLst>
          </p:cNvPr>
          <p:cNvPicPr>
            <a:picLocks noChangeAspect="1"/>
          </p:cNvPicPr>
          <p:nvPr/>
        </p:nvPicPr>
        <p:blipFill>
          <a:blip r:embed="rId3"/>
          <a:stretch>
            <a:fillRect/>
          </a:stretch>
        </p:blipFill>
        <p:spPr>
          <a:xfrm>
            <a:off x="1306610" y="190500"/>
            <a:ext cx="6670105" cy="4864100"/>
          </a:xfrm>
          <a:prstGeom prst="rect">
            <a:avLst/>
          </a:prstGeom>
        </p:spPr>
      </p:pic>
    </p:spTree>
    <p:extLst>
      <p:ext uri="{BB962C8B-B14F-4D97-AF65-F5344CB8AC3E}">
        <p14:creationId xmlns:p14="http://schemas.microsoft.com/office/powerpoint/2010/main" val="1244154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FBAF4C0-C536-4F4E-81FC-73586055A1E8}"/>
              </a:ext>
            </a:extLst>
          </p:cNvPr>
          <p:cNvPicPr>
            <a:picLocks noChangeAspect="1"/>
          </p:cNvPicPr>
          <p:nvPr/>
        </p:nvPicPr>
        <p:blipFill rotWithShape="1">
          <a:blip r:embed="rId2"/>
          <a:srcRect l="7154" t="17017" r="4390" b="1054"/>
          <a:stretch/>
        </p:blipFill>
        <p:spPr>
          <a:xfrm>
            <a:off x="654205" y="840059"/>
            <a:ext cx="8088350" cy="4044175"/>
          </a:xfrm>
          <a:prstGeom prst="rect">
            <a:avLst/>
          </a:prstGeom>
        </p:spPr>
      </p:pic>
      <p:sp>
        <p:nvSpPr>
          <p:cNvPr id="2" name="Rectangle 1"/>
          <p:cNvSpPr/>
          <p:nvPr/>
        </p:nvSpPr>
        <p:spPr>
          <a:xfrm>
            <a:off x="1977482" y="2467903"/>
            <a:ext cx="966439" cy="833090"/>
          </a:xfrm>
          <a:prstGeom prst="rect">
            <a:avLst/>
          </a:prstGeom>
          <a:solidFill>
            <a:srgbClr val="FAB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a:spLocks noGrp="1"/>
          </p:cNvSpPr>
          <p:nvPr>
            <p:ph type="body" sz="quarter" idx="13"/>
          </p:nvPr>
        </p:nvSpPr>
        <p:spPr>
          <a:xfrm>
            <a:off x="381000" y="387970"/>
            <a:ext cx="8250044" cy="762000"/>
          </a:xfrm>
        </p:spPr>
        <p:txBody>
          <a:bodyPr/>
          <a:lstStyle/>
          <a:p>
            <a:r>
              <a:rPr lang="en-US" dirty="0"/>
              <a:t>Life-long Wellness Building</a:t>
            </a:r>
          </a:p>
        </p:txBody>
      </p:sp>
    </p:spTree>
    <p:extLst>
      <p:ext uri="{BB962C8B-B14F-4D97-AF65-F5344CB8AC3E}">
        <p14:creationId xmlns:p14="http://schemas.microsoft.com/office/powerpoint/2010/main" val="29595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1F2D4E6-D885-4A9E-8C1F-6D456FC55B07}"/>
              </a:ext>
            </a:extLst>
          </p:cNvPr>
          <p:cNvSpPr>
            <a:spLocks noGrp="1"/>
          </p:cNvSpPr>
          <p:nvPr>
            <p:ph type="body" sz="quarter" idx="11"/>
          </p:nvPr>
        </p:nvSpPr>
        <p:spPr>
          <a:xfrm>
            <a:off x="380999" y="1271978"/>
            <a:ext cx="4364255" cy="1028457"/>
          </a:xfrm>
        </p:spPr>
        <p:txBody>
          <a:bodyPr>
            <a:normAutofit fontScale="92500"/>
          </a:bodyPr>
          <a:lstStyle/>
          <a:p>
            <a:pPr indent="0">
              <a:buNone/>
            </a:pPr>
            <a:r>
              <a:rPr lang="en-US" dirty="0"/>
              <a:t>Resolving effects related to development at this Stage. Primary impact is demolition of Beecher Terrace, focus on that effect first. </a:t>
            </a:r>
          </a:p>
        </p:txBody>
      </p:sp>
      <p:sp>
        <p:nvSpPr>
          <p:cNvPr id="3" name="Text Placeholder 2">
            <a:extLst>
              <a:ext uri="{FF2B5EF4-FFF2-40B4-BE49-F238E27FC236}">
                <a16:creationId xmlns:a16="http://schemas.microsoft.com/office/drawing/2014/main" xmlns="" id="{1A7A919C-0CB3-434B-9E90-A3EC6115DC81}"/>
              </a:ext>
            </a:extLst>
          </p:cNvPr>
          <p:cNvSpPr>
            <a:spLocks noGrp="1"/>
          </p:cNvSpPr>
          <p:nvPr>
            <p:ph type="body" sz="quarter" idx="13"/>
          </p:nvPr>
        </p:nvSpPr>
        <p:spPr>
          <a:xfrm>
            <a:off x="380999" y="514349"/>
            <a:ext cx="6924575" cy="862063"/>
          </a:xfrm>
        </p:spPr>
        <p:txBody>
          <a:bodyPr/>
          <a:lstStyle/>
          <a:p>
            <a:r>
              <a:rPr lang="en-US" dirty="0"/>
              <a:t>Resolution of Effects Stage I</a:t>
            </a:r>
          </a:p>
        </p:txBody>
      </p:sp>
      <p:sp>
        <p:nvSpPr>
          <p:cNvPr id="5" name="TextBox 4"/>
          <p:cNvSpPr txBox="1"/>
          <p:nvPr/>
        </p:nvSpPr>
        <p:spPr>
          <a:xfrm>
            <a:off x="5188016" y="1520791"/>
            <a:ext cx="3715351"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Louisville Story Program</a:t>
            </a:r>
          </a:p>
          <a:p>
            <a:r>
              <a:rPr lang="en-US" sz="2000" dirty="0"/>
              <a:t>      Darcy Thompson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Archives</a:t>
            </a:r>
          </a:p>
          <a:p>
            <a:r>
              <a:rPr lang="en-US" sz="2000" dirty="0"/>
              <a:t>      Natalie Woods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Beecher Terrace Documentary</a:t>
            </a:r>
          </a:p>
          <a:p>
            <a:r>
              <a:rPr lang="en-US" sz="2000" dirty="0"/>
              <a:t>      </a:t>
            </a:r>
            <a:r>
              <a:rPr lang="en-US" sz="2000" dirty="0" err="1"/>
              <a:t>Lavel</a:t>
            </a:r>
            <a:r>
              <a:rPr lang="en-US" sz="2000" dirty="0"/>
              <a:t> White</a:t>
            </a:r>
          </a:p>
          <a:p>
            <a:endParaRPr lang="en-US" sz="2000" dirty="0"/>
          </a:p>
          <a:p>
            <a:pPr marL="285750" indent="-285750">
              <a:buFont typeface="Arial" panose="020B0604020202020204" pitchFamily="34" charset="0"/>
              <a:buChar char="•"/>
            </a:pPr>
            <a:r>
              <a:rPr lang="en-US" sz="2000" dirty="0"/>
              <a:t>Others?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48" y="2107930"/>
            <a:ext cx="3062640" cy="267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155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A3761F5BF25D45AC603380E0493446" ma:contentTypeVersion="3" ma:contentTypeDescription="Create a new document." ma:contentTypeScope="" ma:versionID="0ea6178b1f00551f0ffa142611650a74">
  <xsd:schema xmlns:xsd="http://www.w3.org/2001/XMLSchema" xmlns:xs="http://www.w3.org/2001/XMLSchema" xmlns:p="http://schemas.microsoft.com/office/2006/metadata/properties" xmlns:ns2="eba7210a-3754-497c-82b5-52e5f031c1c9" targetNamespace="http://schemas.microsoft.com/office/2006/metadata/properties" ma:root="true" ma:fieldsID="6340095a32cc96748a684b46c96fd9bf" ns2:_="">
    <xsd:import namespace="eba7210a-3754-497c-82b5-52e5f031c1c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a7210a-3754-497c-82b5-52e5f031c1c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DD1980-D2CF-454C-B5F6-9191EBDCB788}">
  <ds:schemaRefs>
    <ds:schemaRef ds:uri="http://schemas.microsoft.com/sharepoint/v3/contenttype/forms"/>
  </ds:schemaRefs>
</ds:datastoreItem>
</file>

<file path=customXml/itemProps2.xml><?xml version="1.0" encoding="utf-8"?>
<ds:datastoreItem xmlns:ds="http://schemas.openxmlformats.org/officeDocument/2006/customXml" ds:itemID="{D3702BC6-98C3-46B7-909F-0E59B2DB92CE}">
  <ds:schemaRefs>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 ds:uri="eba7210a-3754-497c-82b5-52e5f031c1c9"/>
  </ds:schemaRefs>
</ds:datastoreItem>
</file>

<file path=customXml/itemProps3.xml><?xml version="1.0" encoding="utf-8"?>
<ds:datastoreItem xmlns:ds="http://schemas.openxmlformats.org/officeDocument/2006/customXml" ds:itemID="{F60CA1A0-59EB-4C7C-BD91-8A3F90B8A4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a7210a-3754-497c-82b5-52e5f031c1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4707</TotalTime>
  <Words>668</Words>
  <Application>Microsoft Office PowerPoint</Application>
  <PresentationFormat>On-screen Show (16:9)</PresentationFormat>
  <Paragraphs>105</Paragraphs>
  <Slides>16</Slides>
  <Notes>10</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Cinder Miller</dc:creator>
  <cp:lastModifiedBy>Chloe Quiroga</cp:lastModifiedBy>
  <cp:revision>179</cp:revision>
  <cp:lastPrinted>2018-01-29T14:47:26Z</cp:lastPrinted>
  <dcterms:modified xsi:type="dcterms:W3CDTF">2018-04-19T18:30:26Z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0x01010001A3761F5BF25D45AC603380E0493446</vt:lpwstr>
  </property>
</Properties>
</file>